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sldIdLst>
    <p:sldId id="258" r:id="rId3"/>
    <p:sldId id="257" r:id="rId4"/>
    <p:sldId id="272" r:id="rId5"/>
    <p:sldId id="273" r:id="rId6"/>
    <p:sldId id="274" r:id="rId7"/>
    <p:sldId id="275" r:id="rId8"/>
    <p:sldId id="276" r:id="rId9"/>
    <p:sldId id="279" r:id="rId10"/>
    <p:sldId id="280" r:id="rId11"/>
    <p:sldId id="281" r:id="rId12"/>
    <p:sldId id="277" r:id="rId13"/>
    <p:sldId id="282" r:id="rId14"/>
    <p:sldId id="284" r:id="rId15"/>
    <p:sldId id="283" r:id="rId16"/>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03" autoAdjust="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BB1CB-5BFA-4C62-A8E7-16E00B19D9AB}"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8AF5BEFA-8FE5-450A-BC57-2D919141374E}">
      <dgm:prSet phldrT="[Texto]" custT="1"/>
      <dgm:spPr>
        <a:solidFill>
          <a:schemeClr val="accent2">
            <a:alpha val="90000"/>
          </a:schemeClr>
        </a:solidFill>
      </dgm:spPr>
      <dgm:t>
        <a:bodyPr/>
        <a:lstStyle/>
        <a:p>
          <a:r>
            <a:rPr lang="es-ES" sz="1400" b="0" kern="1200" dirty="0">
              <a:solidFill>
                <a:schemeClr val="tx1"/>
              </a:solidFill>
              <a:latin typeface="Roboto Black" panose="02000000000000000000" pitchFamily="2" charset="0"/>
              <a:ea typeface="Roboto Black" panose="02000000000000000000" pitchFamily="2" charset="0"/>
              <a:cs typeface="Verdana" panose="020B0604030504040204" pitchFamily="34" charset="0"/>
            </a:rPr>
            <a:t>Inclusión de género y grupos vulnerables en la lucha contra la corrupción</a:t>
          </a:r>
        </a:p>
      </dgm:t>
    </dgm:pt>
    <dgm:pt modelId="{CA7A4729-1091-4CAE-B2C4-C9018EA3F371}" type="parTrans" cxnId="{D0AC7502-3D0B-41B6-821F-F45AA846630C}">
      <dgm:prSet/>
      <dgm:spPr/>
      <dgm:t>
        <a:bodyPr/>
        <a:lstStyle/>
        <a:p>
          <a:endParaRPr lang="es-ES"/>
        </a:p>
      </dgm:t>
    </dgm:pt>
    <dgm:pt modelId="{960C2BDD-DA55-43BA-BCF2-B66548BE9B6E}" type="sibTrans" cxnId="{D0AC7502-3D0B-41B6-821F-F45AA846630C}">
      <dgm:prSet/>
      <dgm:spPr/>
      <dgm:t>
        <a:bodyPr/>
        <a:lstStyle/>
        <a:p>
          <a:endParaRPr lang="es-ES"/>
        </a:p>
      </dgm:t>
    </dgm:pt>
    <dgm:pt modelId="{2CAB1160-99C6-49BE-B4B0-CF45A20F5A9A}">
      <dgm:prSet phldrT="[Texto]" custT="1"/>
      <dgm:spPr>
        <a:solidFill>
          <a:schemeClr val="accent3">
            <a:lumMod val="60000"/>
            <a:lumOff val="40000"/>
            <a:alpha val="90000"/>
          </a:schemeClr>
        </a:solidFill>
      </dgm:spPr>
      <dgm:t>
        <a:bodyPr/>
        <a:lstStyle/>
        <a:p>
          <a:r>
            <a:rPr lang="es-ES" sz="1400" b="0" kern="1200" dirty="0">
              <a:solidFill>
                <a:schemeClr val="tx1"/>
              </a:solidFill>
              <a:latin typeface="Roboto Black" panose="02000000000000000000" pitchFamily="2" charset="0"/>
              <a:ea typeface="Roboto Black" panose="02000000000000000000" pitchFamily="2" charset="0"/>
              <a:cs typeface="Verdana" panose="020B0604030504040204" pitchFamily="34" charset="0"/>
            </a:rPr>
            <a:t>Trabajar con el IAIP y el SNIP para actualizar y modernizar el Derecho al Acceso a la Información Pública</a:t>
          </a:r>
        </a:p>
      </dgm:t>
    </dgm:pt>
    <dgm:pt modelId="{098A9F7D-4DCB-4B7A-A602-676695953137}" type="parTrans" cxnId="{D956BD1B-73A0-446E-9DBF-4AEB8BA4CBE1}">
      <dgm:prSet/>
      <dgm:spPr/>
      <dgm:t>
        <a:bodyPr/>
        <a:lstStyle/>
        <a:p>
          <a:endParaRPr lang="es-ES"/>
        </a:p>
      </dgm:t>
    </dgm:pt>
    <dgm:pt modelId="{0DA06554-58B4-4DC8-9B27-51961109B6F0}" type="sibTrans" cxnId="{D956BD1B-73A0-446E-9DBF-4AEB8BA4CBE1}">
      <dgm:prSet/>
      <dgm:spPr/>
      <dgm:t>
        <a:bodyPr/>
        <a:lstStyle/>
        <a:p>
          <a:endParaRPr lang="es-ES"/>
        </a:p>
      </dgm:t>
    </dgm:pt>
    <dgm:pt modelId="{2B66CFA9-4595-4E4D-8F26-AC660B62DC4E}">
      <dgm:prSet phldrT="[Texto]" custT="1"/>
      <dgm:spPr>
        <a:solidFill>
          <a:srgbClr val="FFC000">
            <a:alpha val="90000"/>
          </a:srgbClr>
        </a:solidFill>
      </dgm:spPr>
      <dgm:t>
        <a:bodyPr/>
        <a:lstStyle/>
        <a:p>
          <a:r>
            <a:rPr lang="es-ES" sz="1400" b="0" kern="1200" dirty="0">
              <a:solidFill>
                <a:schemeClr val="tx1"/>
              </a:solidFill>
              <a:latin typeface="Roboto Black" panose="02000000000000000000" pitchFamily="2" charset="0"/>
              <a:ea typeface="Roboto Black" panose="02000000000000000000" pitchFamily="2" charset="0"/>
              <a:cs typeface="Verdana" panose="020B0604030504040204" pitchFamily="34" charset="0"/>
            </a:rPr>
            <a:t>Incidencia ciudadana para limpiar la política: Congreso, partidos políticos, UPL, empresarios, actores locales, Cooperación. </a:t>
          </a:r>
          <a:endParaRPr lang="es-ES" sz="1100" kern="1200" dirty="0"/>
        </a:p>
      </dgm:t>
    </dgm:pt>
    <dgm:pt modelId="{72CC5358-A8D2-4C42-ACEE-EBB8C83C1C32}" type="parTrans" cxnId="{04CD5324-F46B-4F82-97EF-81F845E84459}">
      <dgm:prSet/>
      <dgm:spPr/>
      <dgm:t>
        <a:bodyPr/>
        <a:lstStyle/>
        <a:p>
          <a:endParaRPr lang="es-ES"/>
        </a:p>
      </dgm:t>
    </dgm:pt>
    <dgm:pt modelId="{F952C7E7-01EB-4C0C-ABFA-A85B3B8731A8}" type="sibTrans" cxnId="{04CD5324-F46B-4F82-97EF-81F845E84459}">
      <dgm:prSet/>
      <dgm:spPr/>
      <dgm:t>
        <a:bodyPr/>
        <a:lstStyle/>
        <a:p>
          <a:endParaRPr lang="es-ES"/>
        </a:p>
      </dgm:t>
    </dgm:pt>
    <dgm:pt modelId="{7DEE8E30-2539-4DDD-8181-9487F316D3D4}">
      <dgm:prSet custT="1"/>
      <dgm:spPr>
        <a:solidFill>
          <a:schemeClr val="accent6">
            <a:alpha val="90000"/>
          </a:schemeClr>
        </a:solidFill>
      </dgm:spPr>
      <dgm:t>
        <a:bodyPr/>
        <a:lstStyle/>
        <a:p>
          <a:r>
            <a:rPr lang="es-ES" sz="1400" b="0" kern="1200" dirty="0">
              <a:solidFill>
                <a:schemeClr val="tx1"/>
              </a:solidFill>
              <a:latin typeface="Roboto Black" panose="02000000000000000000" pitchFamily="2" charset="0"/>
              <a:ea typeface="Roboto Black" panose="02000000000000000000" pitchFamily="2" charset="0"/>
              <a:cs typeface="Verdana" panose="020B0604030504040204" pitchFamily="34" charset="0"/>
            </a:rPr>
            <a:t>Mayor incidencia y rigurosidad en los procesos de nominación y selección de altos funcionarios.</a:t>
          </a:r>
        </a:p>
      </dgm:t>
    </dgm:pt>
    <dgm:pt modelId="{7B4A4285-8EB3-424E-8A5C-6A2954D251E1}" type="sibTrans" cxnId="{0D37FC74-C99E-44E9-BD73-C1082605917E}">
      <dgm:prSet/>
      <dgm:spPr/>
      <dgm:t>
        <a:bodyPr/>
        <a:lstStyle/>
        <a:p>
          <a:endParaRPr lang="es-ES"/>
        </a:p>
      </dgm:t>
    </dgm:pt>
    <dgm:pt modelId="{6E2A6A3A-4C07-4DBB-8E0D-493BD346902C}" type="parTrans" cxnId="{0D37FC74-C99E-44E9-BD73-C1082605917E}">
      <dgm:prSet/>
      <dgm:spPr/>
      <dgm:t>
        <a:bodyPr/>
        <a:lstStyle/>
        <a:p>
          <a:endParaRPr lang="es-ES"/>
        </a:p>
      </dgm:t>
    </dgm:pt>
    <dgm:pt modelId="{015D84EC-57C7-46C2-8E8B-95BD329E9606}">
      <dgm:prSet custT="1"/>
      <dgm:spPr>
        <a:solidFill>
          <a:schemeClr val="accent4">
            <a:lumMod val="60000"/>
            <a:lumOff val="40000"/>
          </a:schemeClr>
        </a:solidFill>
      </dgm:spPr>
      <dgm:t>
        <a:bodyPr/>
        <a:lstStyle/>
        <a:p>
          <a:r>
            <a:rPr lang="es-ES" sz="1400" b="0" kern="1200" baseline="0" dirty="0">
              <a:solidFill>
                <a:schemeClr val="tx1"/>
              </a:solidFill>
              <a:latin typeface="Roboto Black" panose="02000000000000000000" pitchFamily="2" charset="0"/>
              <a:ea typeface="Roboto Black" panose="02000000000000000000" pitchFamily="2" charset="0"/>
              <a:cs typeface="Verdana" panose="020B0604030504040204" pitchFamily="34" charset="0"/>
            </a:rPr>
            <a:t>Impulsar la reforma del sistema de contratación pública para alinear diferentes modalidades y mecanismos </a:t>
          </a:r>
          <a:r>
            <a:rPr lang="es-ES" sz="1400" b="0" kern="1200" baseline="0">
              <a:solidFill>
                <a:schemeClr val="tx1"/>
              </a:solidFill>
              <a:latin typeface="Roboto Black" panose="02000000000000000000" pitchFamily="2" charset="0"/>
              <a:ea typeface="Roboto Black" panose="02000000000000000000" pitchFamily="2" charset="0"/>
              <a:cs typeface="Verdana" panose="020B0604030504040204" pitchFamily="34" charset="0"/>
            </a:rPr>
            <a:t>de contratación.</a:t>
          </a:r>
          <a:endParaRPr lang="es-ES" sz="1400" b="0" kern="1200" baseline="0" dirty="0">
            <a:solidFill>
              <a:schemeClr val="tx1"/>
            </a:solidFill>
            <a:latin typeface="Roboto Black" panose="02000000000000000000" pitchFamily="2" charset="0"/>
            <a:ea typeface="Roboto Black" panose="02000000000000000000" pitchFamily="2" charset="0"/>
            <a:cs typeface="Verdana" panose="020B0604030504040204" pitchFamily="34" charset="0"/>
          </a:endParaRPr>
        </a:p>
      </dgm:t>
    </dgm:pt>
    <dgm:pt modelId="{4EE90C48-DDA8-49AF-B0E1-521A3C865C92}" type="parTrans" cxnId="{6E280341-FC87-4CAB-AE69-9DF6914AB93F}">
      <dgm:prSet/>
      <dgm:spPr/>
      <dgm:t>
        <a:bodyPr/>
        <a:lstStyle/>
        <a:p>
          <a:endParaRPr lang="es-ES"/>
        </a:p>
      </dgm:t>
    </dgm:pt>
    <dgm:pt modelId="{BEDB9968-E6B3-43CE-B160-F6A71F5BFF23}" type="sibTrans" cxnId="{6E280341-FC87-4CAB-AE69-9DF6914AB93F}">
      <dgm:prSet/>
      <dgm:spPr/>
      <dgm:t>
        <a:bodyPr/>
        <a:lstStyle/>
        <a:p>
          <a:endParaRPr lang="es-ES"/>
        </a:p>
      </dgm:t>
    </dgm:pt>
    <dgm:pt modelId="{8EC56FDF-307C-44D3-A768-939DA7A312C8}" type="pres">
      <dgm:prSet presAssocID="{F31BB1CB-5BFA-4C62-A8E7-16E00B19D9AB}" presName="Name0" presStyleCnt="0">
        <dgm:presLayoutVars>
          <dgm:chMax val="7"/>
          <dgm:chPref val="7"/>
          <dgm:dir/>
        </dgm:presLayoutVars>
      </dgm:prSet>
      <dgm:spPr/>
    </dgm:pt>
    <dgm:pt modelId="{B02BD294-1CB6-4D4A-816D-CE722C80A034}" type="pres">
      <dgm:prSet presAssocID="{F31BB1CB-5BFA-4C62-A8E7-16E00B19D9AB}" presName="Name1" presStyleCnt="0"/>
      <dgm:spPr/>
    </dgm:pt>
    <dgm:pt modelId="{E72C2990-183B-4A69-9A48-2451A0F9D361}" type="pres">
      <dgm:prSet presAssocID="{F31BB1CB-5BFA-4C62-A8E7-16E00B19D9AB}" presName="cycle" presStyleCnt="0"/>
      <dgm:spPr/>
    </dgm:pt>
    <dgm:pt modelId="{034343EB-C169-411C-ACEB-3E4565B09A29}" type="pres">
      <dgm:prSet presAssocID="{F31BB1CB-5BFA-4C62-A8E7-16E00B19D9AB}" presName="srcNode" presStyleLbl="node1" presStyleIdx="0" presStyleCnt="5"/>
      <dgm:spPr/>
    </dgm:pt>
    <dgm:pt modelId="{0BBE9DBB-B6BB-4A12-861A-5ED8F43013F9}" type="pres">
      <dgm:prSet presAssocID="{F31BB1CB-5BFA-4C62-A8E7-16E00B19D9AB}" presName="conn" presStyleLbl="parChTrans1D2" presStyleIdx="0" presStyleCnt="1"/>
      <dgm:spPr/>
      <dgm:t>
        <a:bodyPr/>
        <a:lstStyle/>
        <a:p>
          <a:endParaRPr lang="es-ES"/>
        </a:p>
      </dgm:t>
    </dgm:pt>
    <dgm:pt modelId="{A90FFC0C-5E27-4564-B6AF-81FC6EF7AFDD}" type="pres">
      <dgm:prSet presAssocID="{F31BB1CB-5BFA-4C62-A8E7-16E00B19D9AB}" presName="extraNode" presStyleLbl="node1" presStyleIdx="0" presStyleCnt="5"/>
      <dgm:spPr/>
    </dgm:pt>
    <dgm:pt modelId="{757CBA39-C348-4E7F-AB82-CFCEC99060F8}" type="pres">
      <dgm:prSet presAssocID="{F31BB1CB-5BFA-4C62-A8E7-16E00B19D9AB}" presName="dstNode" presStyleLbl="node1" presStyleIdx="0" presStyleCnt="5"/>
      <dgm:spPr/>
    </dgm:pt>
    <dgm:pt modelId="{4C3B5982-CB23-4B5A-A0E0-7B2C84892761}" type="pres">
      <dgm:prSet presAssocID="{8AF5BEFA-8FE5-450A-BC57-2D919141374E}" presName="text_1" presStyleLbl="node1" presStyleIdx="0" presStyleCnt="5">
        <dgm:presLayoutVars>
          <dgm:bulletEnabled val="1"/>
        </dgm:presLayoutVars>
      </dgm:prSet>
      <dgm:spPr/>
      <dgm:t>
        <a:bodyPr/>
        <a:lstStyle/>
        <a:p>
          <a:endParaRPr lang="es-ES"/>
        </a:p>
      </dgm:t>
    </dgm:pt>
    <dgm:pt modelId="{3E93EEF7-6EF2-406F-B7ED-CAD199DB7409}" type="pres">
      <dgm:prSet presAssocID="{8AF5BEFA-8FE5-450A-BC57-2D919141374E}" presName="accent_1" presStyleCnt="0"/>
      <dgm:spPr/>
    </dgm:pt>
    <dgm:pt modelId="{B39EEFDD-86CA-4EFB-A679-E1461A507627}" type="pres">
      <dgm:prSet presAssocID="{8AF5BEFA-8FE5-450A-BC57-2D919141374E}" presName="accentRepeatNode" presStyleLbl="solidFgAcc1" presStyleIdx="0" presStyleCnt="5"/>
      <dgm:spPr/>
    </dgm:pt>
    <dgm:pt modelId="{ED64BB90-88B6-4AA4-91AC-BD420F4C9DDB}" type="pres">
      <dgm:prSet presAssocID="{2CAB1160-99C6-49BE-B4B0-CF45A20F5A9A}" presName="text_2" presStyleLbl="node1" presStyleIdx="1" presStyleCnt="5">
        <dgm:presLayoutVars>
          <dgm:bulletEnabled val="1"/>
        </dgm:presLayoutVars>
      </dgm:prSet>
      <dgm:spPr/>
      <dgm:t>
        <a:bodyPr/>
        <a:lstStyle/>
        <a:p>
          <a:endParaRPr lang="es-ES"/>
        </a:p>
      </dgm:t>
    </dgm:pt>
    <dgm:pt modelId="{1A062DDD-A77A-446D-B289-A7CAA9F53D83}" type="pres">
      <dgm:prSet presAssocID="{2CAB1160-99C6-49BE-B4B0-CF45A20F5A9A}" presName="accent_2" presStyleCnt="0"/>
      <dgm:spPr/>
    </dgm:pt>
    <dgm:pt modelId="{D789128D-D772-476A-90D4-2EE4E27E4DAE}" type="pres">
      <dgm:prSet presAssocID="{2CAB1160-99C6-49BE-B4B0-CF45A20F5A9A}" presName="accentRepeatNode" presStyleLbl="solidFgAcc1" presStyleIdx="1" presStyleCnt="5"/>
      <dgm:spPr/>
    </dgm:pt>
    <dgm:pt modelId="{6E17225D-7784-4B47-88B1-761E55954423}" type="pres">
      <dgm:prSet presAssocID="{2B66CFA9-4595-4E4D-8F26-AC660B62DC4E}" presName="text_3" presStyleLbl="node1" presStyleIdx="2" presStyleCnt="5">
        <dgm:presLayoutVars>
          <dgm:bulletEnabled val="1"/>
        </dgm:presLayoutVars>
      </dgm:prSet>
      <dgm:spPr/>
      <dgm:t>
        <a:bodyPr/>
        <a:lstStyle/>
        <a:p>
          <a:endParaRPr lang="es-ES"/>
        </a:p>
      </dgm:t>
    </dgm:pt>
    <dgm:pt modelId="{E6203B7B-E0D8-42DA-8B9B-C6B4D8730279}" type="pres">
      <dgm:prSet presAssocID="{2B66CFA9-4595-4E4D-8F26-AC660B62DC4E}" presName="accent_3" presStyleCnt="0"/>
      <dgm:spPr/>
    </dgm:pt>
    <dgm:pt modelId="{1DA10978-97AB-400B-9575-B6B2C08AC79A}" type="pres">
      <dgm:prSet presAssocID="{2B66CFA9-4595-4E4D-8F26-AC660B62DC4E}" presName="accentRepeatNode" presStyleLbl="solidFgAcc1" presStyleIdx="2" presStyleCnt="5"/>
      <dgm:spPr/>
    </dgm:pt>
    <dgm:pt modelId="{4E94D9F5-F1F7-4370-BC37-6CF5DF088E2C}" type="pres">
      <dgm:prSet presAssocID="{7DEE8E30-2539-4DDD-8181-9487F316D3D4}" presName="text_4" presStyleLbl="node1" presStyleIdx="3" presStyleCnt="5">
        <dgm:presLayoutVars>
          <dgm:bulletEnabled val="1"/>
        </dgm:presLayoutVars>
      </dgm:prSet>
      <dgm:spPr/>
      <dgm:t>
        <a:bodyPr/>
        <a:lstStyle/>
        <a:p>
          <a:endParaRPr lang="es-ES"/>
        </a:p>
      </dgm:t>
    </dgm:pt>
    <dgm:pt modelId="{5CF78ED4-88C9-4793-8832-4131365CE792}" type="pres">
      <dgm:prSet presAssocID="{7DEE8E30-2539-4DDD-8181-9487F316D3D4}" presName="accent_4" presStyleCnt="0"/>
      <dgm:spPr/>
    </dgm:pt>
    <dgm:pt modelId="{B8DD4F47-2E6E-4FF2-B965-1E7900599D7A}" type="pres">
      <dgm:prSet presAssocID="{7DEE8E30-2539-4DDD-8181-9487F316D3D4}" presName="accentRepeatNode" presStyleLbl="solidFgAcc1" presStyleIdx="3" presStyleCnt="5"/>
      <dgm:spPr/>
    </dgm:pt>
    <dgm:pt modelId="{EA86BF5D-61B4-4327-88C0-9EA2C700E7E1}" type="pres">
      <dgm:prSet presAssocID="{015D84EC-57C7-46C2-8E8B-95BD329E9606}" presName="text_5" presStyleLbl="node1" presStyleIdx="4" presStyleCnt="5">
        <dgm:presLayoutVars>
          <dgm:bulletEnabled val="1"/>
        </dgm:presLayoutVars>
      </dgm:prSet>
      <dgm:spPr/>
      <dgm:t>
        <a:bodyPr/>
        <a:lstStyle/>
        <a:p>
          <a:endParaRPr lang="es-ES"/>
        </a:p>
      </dgm:t>
    </dgm:pt>
    <dgm:pt modelId="{8207335F-A73F-4F1A-A57E-EE1384F45390}" type="pres">
      <dgm:prSet presAssocID="{015D84EC-57C7-46C2-8E8B-95BD329E9606}" presName="accent_5" presStyleCnt="0"/>
      <dgm:spPr/>
    </dgm:pt>
    <dgm:pt modelId="{851BF601-6358-495F-8F4B-C671E56F9E84}" type="pres">
      <dgm:prSet presAssocID="{015D84EC-57C7-46C2-8E8B-95BD329E9606}" presName="accentRepeatNode" presStyleLbl="solidFgAcc1" presStyleIdx="4" presStyleCnt="5"/>
      <dgm:spPr/>
    </dgm:pt>
  </dgm:ptLst>
  <dgm:cxnLst>
    <dgm:cxn modelId="{E323D4FD-DE2F-4536-A836-C01A498CBD20}" type="presOf" srcId="{015D84EC-57C7-46C2-8E8B-95BD329E9606}" destId="{EA86BF5D-61B4-4327-88C0-9EA2C700E7E1}" srcOrd="0" destOrd="0" presId="urn:microsoft.com/office/officeart/2008/layout/VerticalCurvedList"/>
    <dgm:cxn modelId="{20DE94E9-9FF5-4030-9BBD-C763E7D93F5A}" type="presOf" srcId="{2CAB1160-99C6-49BE-B4B0-CF45A20F5A9A}" destId="{ED64BB90-88B6-4AA4-91AC-BD420F4C9DDB}" srcOrd="0" destOrd="0" presId="urn:microsoft.com/office/officeart/2008/layout/VerticalCurvedList"/>
    <dgm:cxn modelId="{98D0A7AB-C510-4FC6-9A78-97B2788401F5}" type="presOf" srcId="{960C2BDD-DA55-43BA-BCF2-B66548BE9B6E}" destId="{0BBE9DBB-B6BB-4A12-861A-5ED8F43013F9}" srcOrd="0" destOrd="0" presId="urn:microsoft.com/office/officeart/2008/layout/VerticalCurvedList"/>
    <dgm:cxn modelId="{04CD5324-F46B-4F82-97EF-81F845E84459}" srcId="{F31BB1CB-5BFA-4C62-A8E7-16E00B19D9AB}" destId="{2B66CFA9-4595-4E4D-8F26-AC660B62DC4E}" srcOrd="2" destOrd="0" parTransId="{72CC5358-A8D2-4C42-ACEE-EBB8C83C1C32}" sibTransId="{F952C7E7-01EB-4C0C-ABFA-A85B3B8731A8}"/>
    <dgm:cxn modelId="{18B1E4AA-1F59-48C7-84FC-CB63A1B43901}" type="presOf" srcId="{F31BB1CB-5BFA-4C62-A8E7-16E00B19D9AB}" destId="{8EC56FDF-307C-44D3-A768-939DA7A312C8}" srcOrd="0" destOrd="0" presId="urn:microsoft.com/office/officeart/2008/layout/VerticalCurvedList"/>
    <dgm:cxn modelId="{B26F5F1A-651D-42F4-8F38-28435D4EE907}" type="presOf" srcId="{2B66CFA9-4595-4E4D-8F26-AC660B62DC4E}" destId="{6E17225D-7784-4B47-88B1-761E55954423}" srcOrd="0" destOrd="0" presId="urn:microsoft.com/office/officeart/2008/layout/VerticalCurvedList"/>
    <dgm:cxn modelId="{FD8EF9FC-F6CF-4A88-BE6F-04B353A195B0}" type="presOf" srcId="{7DEE8E30-2539-4DDD-8181-9487F316D3D4}" destId="{4E94D9F5-F1F7-4370-BC37-6CF5DF088E2C}" srcOrd="0" destOrd="0" presId="urn:microsoft.com/office/officeart/2008/layout/VerticalCurvedList"/>
    <dgm:cxn modelId="{D956BD1B-73A0-446E-9DBF-4AEB8BA4CBE1}" srcId="{F31BB1CB-5BFA-4C62-A8E7-16E00B19D9AB}" destId="{2CAB1160-99C6-49BE-B4B0-CF45A20F5A9A}" srcOrd="1" destOrd="0" parTransId="{098A9F7D-4DCB-4B7A-A602-676695953137}" sibTransId="{0DA06554-58B4-4DC8-9B27-51961109B6F0}"/>
    <dgm:cxn modelId="{6E280341-FC87-4CAB-AE69-9DF6914AB93F}" srcId="{F31BB1CB-5BFA-4C62-A8E7-16E00B19D9AB}" destId="{015D84EC-57C7-46C2-8E8B-95BD329E9606}" srcOrd="4" destOrd="0" parTransId="{4EE90C48-DDA8-49AF-B0E1-521A3C865C92}" sibTransId="{BEDB9968-E6B3-43CE-B160-F6A71F5BFF23}"/>
    <dgm:cxn modelId="{0D37FC74-C99E-44E9-BD73-C1082605917E}" srcId="{F31BB1CB-5BFA-4C62-A8E7-16E00B19D9AB}" destId="{7DEE8E30-2539-4DDD-8181-9487F316D3D4}" srcOrd="3" destOrd="0" parTransId="{6E2A6A3A-4C07-4DBB-8E0D-493BD346902C}" sibTransId="{7B4A4285-8EB3-424E-8A5C-6A2954D251E1}"/>
    <dgm:cxn modelId="{CA26D855-8ABF-4F17-9EEA-019C4D0B090E}" type="presOf" srcId="{8AF5BEFA-8FE5-450A-BC57-2D919141374E}" destId="{4C3B5982-CB23-4B5A-A0E0-7B2C84892761}" srcOrd="0" destOrd="0" presId="urn:microsoft.com/office/officeart/2008/layout/VerticalCurvedList"/>
    <dgm:cxn modelId="{D0AC7502-3D0B-41B6-821F-F45AA846630C}" srcId="{F31BB1CB-5BFA-4C62-A8E7-16E00B19D9AB}" destId="{8AF5BEFA-8FE5-450A-BC57-2D919141374E}" srcOrd="0" destOrd="0" parTransId="{CA7A4729-1091-4CAE-B2C4-C9018EA3F371}" sibTransId="{960C2BDD-DA55-43BA-BCF2-B66548BE9B6E}"/>
    <dgm:cxn modelId="{3C852125-0481-4CB7-8AB9-701E56CAEA1F}" type="presParOf" srcId="{8EC56FDF-307C-44D3-A768-939DA7A312C8}" destId="{B02BD294-1CB6-4D4A-816D-CE722C80A034}" srcOrd="0" destOrd="0" presId="urn:microsoft.com/office/officeart/2008/layout/VerticalCurvedList"/>
    <dgm:cxn modelId="{3D7F72AF-9B7E-4E94-8351-95B1E50B1807}" type="presParOf" srcId="{B02BD294-1CB6-4D4A-816D-CE722C80A034}" destId="{E72C2990-183B-4A69-9A48-2451A0F9D361}" srcOrd="0" destOrd="0" presId="urn:microsoft.com/office/officeart/2008/layout/VerticalCurvedList"/>
    <dgm:cxn modelId="{434E71B4-E3D5-4114-8921-07DC71E65CB4}" type="presParOf" srcId="{E72C2990-183B-4A69-9A48-2451A0F9D361}" destId="{034343EB-C169-411C-ACEB-3E4565B09A29}" srcOrd="0" destOrd="0" presId="urn:microsoft.com/office/officeart/2008/layout/VerticalCurvedList"/>
    <dgm:cxn modelId="{95F08B91-7E9D-454C-B971-F2F5BD42264C}" type="presParOf" srcId="{E72C2990-183B-4A69-9A48-2451A0F9D361}" destId="{0BBE9DBB-B6BB-4A12-861A-5ED8F43013F9}" srcOrd="1" destOrd="0" presId="urn:microsoft.com/office/officeart/2008/layout/VerticalCurvedList"/>
    <dgm:cxn modelId="{B044C8CA-6027-4F0E-8C22-0C5592DA1AF3}" type="presParOf" srcId="{E72C2990-183B-4A69-9A48-2451A0F9D361}" destId="{A90FFC0C-5E27-4564-B6AF-81FC6EF7AFDD}" srcOrd="2" destOrd="0" presId="urn:microsoft.com/office/officeart/2008/layout/VerticalCurvedList"/>
    <dgm:cxn modelId="{4A07FFCA-60DB-4E0D-826F-272394B71673}" type="presParOf" srcId="{E72C2990-183B-4A69-9A48-2451A0F9D361}" destId="{757CBA39-C348-4E7F-AB82-CFCEC99060F8}" srcOrd="3" destOrd="0" presId="urn:microsoft.com/office/officeart/2008/layout/VerticalCurvedList"/>
    <dgm:cxn modelId="{C776E657-FC08-4B27-B4AF-E60C5E051BCC}" type="presParOf" srcId="{B02BD294-1CB6-4D4A-816D-CE722C80A034}" destId="{4C3B5982-CB23-4B5A-A0E0-7B2C84892761}" srcOrd="1" destOrd="0" presId="urn:microsoft.com/office/officeart/2008/layout/VerticalCurvedList"/>
    <dgm:cxn modelId="{CF2B046B-7408-4B1C-B346-8D19F69911F6}" type="presParOf" srcId="{B02BD294-1CB6-4D4A-816D-CE722C80A034}" destId="{3E93EEF7-6EF2-406F-B7ED-CAD199DB7409}" srcOrd="2" destOrd="0" presId="urn:microsoft.com/office/officeart/2008/layout/VerticalCurvedList"/>
    <dgm:cxn modelId="{2295EA23-8C01-4D8B-AEB6-538B8808C713}" type="presParOf" srcId="{3E93EEF7-6EF2-406F-B7ED-CAD199DB7409}" destId="{B39EEFDD-86CA-4EFB-A679-E1461A507627}" srcOrd="0" destOrd="0" presId="urn:microsoft.com/office/officeart/2008/layout/VerticalCurvedList"/>
    <dgm:cxn modelId="{61CB942A-D0EB-42B0-B817-4E4A66A4F530}" type="presParOf" srcId="{B02BD294-1CB6-4D4A-816D-CE722C80A034}" destId="{ED64BB90-88B6-4AA4-91AC-BD420F4C9DDB}" srcOrd="3" destOrd="0" presId="urn:microsoft.com/office/officeart/2008/layout/VerticalCurvedList"/>
    <dgm:cxn modelId="{7869FC86-4C19-46A4-B022-E22BC557FB6C}" type="presParOf" srcId="{B02BD294-1CB6-4D4A-816D-CE722C80A034}" destId="{1A062DDD-A77A-446D-B289-A7CAA9F53D83}" srcOrd="4" destOrd="0" presId="urn:microsoft.com/office/officeart/2008/layout/VerticalCurvedList"/>
    <dgm:cxn modelId="{0CC52B0D-7C5C-43A5-8D2C-8821D193B74B}" type="presParOf" srcId="{1A062DDD-A77A-446D-B289-A7CAA9F53D83}" destId="{D789128D-D772-476A-90D4-2EE4E27E4DAE}" srcOrd="0" destOrd="0" presId="urn:microsoft.com/office/officeart/2008/layout/VerticalCurvedList"/>
    <dgm:cxn modelId="{58A43ABF-3225-49C2-9AF6-A0EF3945E14C}" type="presParOf" srcId="{B02BD294-1CB6-4D4A-816D-CE722C80A034}" destId="{6E17225D-7784-4B47-88B1-761E55954423}" srcOrd="5" destOrd="0" presId="urn:microsoft.com/office/officeart/2008/layout/VerticalCurvedList"/>
    <dgm:cxn modelId="{EAA1BFCA-E28D-45C4-B4BF-8DFB5DC0DCC8}" type="presParOf" srcId="{B02BD294-1CB6-4D4A-816D-CE722C80A034}" destId="{E6203B7B-E0D8-42DA-8B9B-C6B4D8730279}" srcOrd="6" destOrd="0" presId="urn:microsoft.com/office/officeart/2008/layout/VerticalCurvedList"/>
    <dgm:cxn modelId="{EA3ABAE7-BD78-411F-9DE3-6330A4ECA702}" type="presParOf" srcId="{E6203B7B-E0D8-42DA-8B9B-C6B4D8730279}" destId="{1DA10978-97AB-400B-9575-B6B2C08AC79A}" srcOrd="0" destOrd="0" presId="urn:microsoft.com/office/officeart/2008/layout/VerticalCurvedList"/>
    <dgm:cxn modelId="{CF8B74DA-BF4E-4B43-B516-DFBFB3B4CB71}" type="presParOf" srcId="{B02BD294-1CB6-4D4A-816D-CE722C80A034}" destId="{4E94D9F5-F1F7-4370-BC37-6CF5DF088E2C}" srcOrd="7" destOrd="0" presId="urn:microsoft.com/office/officeart/2008/layout/VerticalCurvedList"/>
    <dgm:cxn modelId="{9E84C6EB-E4AA-4480-B1CD-DE8836415D64}" type="presParOf" srcId="{B02BD294-1CB6-4D4A-816D-CE722C80A034}" destId="{5CF78ED4-88C9-4793-8832-4131365CE792}" srcOrd="8" destOrd="0" presId="urn:microsoft.com/office/officeart/2008/layout/VerticalCurvedList"/>
    <dgm:cxn modelId="{36A8CB36-3AA4-4A5D-92DD-4BAC079B9775}" type="presParOf" srcId="{5CF78ED4-88C9-4793-8832-4131365CE792}" destId="{B8DD4F47-2E6E-4FF2-B965-1E7900599D7A}" srcOrd="0" destOrd="0" presId="urn:microsoft.com/office/officeart/2008/layout/VerticalCurvedList"/>
    <dgm:cxn modelId="{3ADF16F5-6762-4374-85C5-E06F317A27E2}" type="presParOf" srcId="{B02BD294-1CB6-4D4A-816D-CE722C80A034}" destId="{EA86BF5D-61B4-4327-88C0-9EA2C700E7E1}" srcOrd="9" destOrd="0" presId="urn:microsoft.com/office/officeart/2008/layout/VerticalCurvedList"/>
    <dgm:cxn modelId="{69BF8949-E98A-41CF-8505-CCC0082A7D92}" type="presParOf" srcId="{B02BD294-1CB6-4D4A-816D-CE722C80A034}" destId="{8207335F-A73F-4F1A-A57E-EE1384F45390}" srcOrd="10" destOrd="0" presId="urn:microsoft.com/office/officeart/2008/layout/VerticalCurvedList"/>
    <dgm:cxn modelId="{AB9A58EF-8DD6-4411-876D-BDC51C3230BA}" type="presParOf" srcId="{8207335F-A73F-4F1A-A57E-EE1384F45390}" destId="{851BF601-6358-495F-8F4B-C671E56F9E8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E9DBB-B6BB-4A12-861A-5ED8F43013F9}">
      <dsp:nvSpPr>
        <dsp:cNvPr id="0" name=""/>
        <dsp:cNvSpPr/>
      </dsp:nvSpPr>
      <dsp:spPr>
        <a:xfrm>
          <a:off x="-5039321" y="-772057"/>
          <a:ext cx="6001427" cy="6001427"/>
        </a:xfrm>
        <a:prstGeom prst="blockArc">
          <a:avLst>
            <a:gd name="adj1" fmla="val 18900000"/>
            <a:gd name="adj2" fmla="val 2700000"/>
            <a:gd name="adj3" fmla="val 36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B5982-CB23-4B5A-A0E0-7B2C84892761}">
      <dsp:nvSpPr>
        <dsp:cNvPr id="0" name=""/>
        <dsp:cNvSpPr/>
      </dsp:nvSpPr>
      <dsp:spPr>
        <a:xfrm>
          <a:off x="420882" y="278492"/>
          <a:ext cx="8339792" cy="557342"/>
        </a:xfrm>
        <a:prstGeom prst="rect">
          <a:avLst/>
        </a:prstGeom>
        <a:solidFill>
          <a:schemeClr val="accent2">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90" tIns="35560" rIns="35560" bIns="35560" numCol="1" spcCol="1270" anchor="ctr" anchorCtr="0">
          <a:noAutofit/>
        </a:bodyPr>
        <a:lstStyle/>
        <a:p>
          <a:pPr lvl="0" algn="l" defTabSz="622300">
            <a:lnSpc>
              <a:spcPct val="90000"/>
            </a:lnSpc>
            <a:spcBef>
              <a:spcPct val="0"/>
            </a:spcBef>
            <a:spcAft>
              <a:spcPct val="35000"/>
            </a:spcAft>
          </a:pPr>
          <a:r>
            <a:rPr lang="es-ES" sz="1400" b="0" kern="1200" dirty="0">
              <a:solidFill>
                <a:schemeClr val="tx1"/>
              </a:solidFill>
              <a:latin typeface="Roboto Black" panose="02000000000000000000" pitchFamily="2" charset="0"/>
              <a:ea typeface="Roboto Black" panose="02000000000000000000" pitchFamily="2" charset="0"/>
              <a:cs typeface="Verdana" panose="020B0604030504040204" pitchFamily="34" charset="0"/>
            </a:rPr>
            <a:t>Inclusión de género y grupos vulnerables en la lucha contra la corrupción</a:t>
          </a:r>
        </a:p>
      </dsp:txBody>
      <dsp:txXfrm>
        <a:off x="420882" y="278492"/>
        <a:ext cx="8339792" cy="557342"/>
      </dsp:txXfrm>
    </dsp:sp>
    <dsp:sp modelId="{B39EEFDD-86CA-4EFB-A679-E1461A507627}">
      <dsp:nvSpPr>
        <dsp:cNvPr id="0" name=""/>
        <dsp:cNvSpPr/>
      </dsp:nvSpPr>
      <dsp:spPr>
        <a:xfrm>
          <a:off x="72543" y="208825"/>
          <a:ext cx="696677" cy="6966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64BB90-88B6-4AA4-91AC-BD420F4C9DDB}">
      <dsp:nvSpPr>
        <dsp:cNvPr id="0" name=""/>
        <dsp:cNvSpPr/>
      </dsp:nvSpPr>
      <dsp:spPr>
        <a:xfrm>
          <a:off x="820257" y="1114238"/>
          <a:ext cx="7940417" cy="557342"/>
        </a:xfrm>
        <a:prstGeom prst="rect">
          <a:avLst/>
        </a:prstGeom>
        <a:solidFill>
          <a:schemeClr val="accent3">
            <a:lumMod val="60000"/>
            <a:lumOff val="4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90" tIns="35560" rIns="35560" bIns="35560" numCol="1" spcCol="1270" anchor="ctr" anchorCtr="0">
          <a:noAutofit/>
        </a:bodyPr>
        <a:lstStyle/>
        <a:p>
          <a:pPr lvl="0" algn="l" defTabSz="622300">
            <a:lnSpc>
              <a:spcPct val="90000"/>
            </a:lnSpc>
            <a:spcBef>
              <a:spcPct val="0"/>
            </a:spcBef>
            <a:spcAft>
              <a:spcPct val="35000"/>
            </a:spcAft>
          </a:pPr>
          <a:r>
            <a:rPr lang="es-ES" sz="1400" b="0" kern="1200" dirty="0">
              <a:solidFill>
                <a:schemeClr val="tx1"/>
              </a:solidFill>
              <a:latin typeface="Roboto Black" panose="02000000000000000000" pitchFamily="2" charset="0"/>
              <a:ea typeface="Roboto Black" panose="02000000000000000000" pitchFamily="2" charset="0"/>
              <a:cs typeface="Verdana" panose="020B0604030504040204" pitchFamily="34" charset="0"/>
            </a:rPr>
            <a:t>Trabajar con el IAIP y el SNIP para actualizar y modernizar el Derecho al Acceso a la Información Pública</a:t>
          </a:r>
        </a:p>
      </dsp:txBody>
      <dsp:txXfrm>
        <a:off x="820257" y="1114238"/>
        <a:ext cx="7940417" cy="557342"/>
      </dsp:txXfrm>
    </dsp:sp>
    <dsp:sp modelId="{D789128D-D772-476A-90D4-2EE4E27E4DAE}">
      <dsp:nvSpPr>
        <dsp:cNvPr id="0" name=""/>
        <dsp:cNvSpPr/>
      </dsp:nvSpPr>
      <dsp:spPr>
        <a:xfrm>
          <a:off x="471918" y="1044571"/>
          <a:ext cx="696677" cy="6966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17225D-7784-4B47-88B1-761E55954423}">
      <dsp:nvSpPr>
        <dsp:cNvPr id="0" name=""/>
        <dsp:cNvSpPr/>
      </dsp:nvSpPr>
      <dsp:spPr>
        <a:xfrm>
          <a:off x="942833" y="1949984"/>
          <a:ext cx="7817841" cy="557342"/>
        </a:xfrm>
        <a:prstGeom prst="rect">
          <a:avLst/>
        </a:prstGeom>
        <a:solidFill>
          <a:srgbClr val="FFC00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90" tIns="35560" rIns="35560" bIns="35560" numCol="1" spcCol="1270" anchor="ctr" anchorCtr="0">
          <a:noAutofit/>
        </a:bodyPr>
        <a:lstStyle/>
        <a:p>
          <a:pPr lvl="0" algn="l" defTabSz="622300">
            <a:lnSpc>
              <a:spcPct val="90000"/>
            </a:lnSpc>
            <a:spcBef>
              <a:spcPct val="0"/>
            </a:spcBef>
            <a:spcAft>
              <a:spcPct val="35000"/>
            </a:spcAft>
          </a:pPr>
          <a:r>
            <a:rPr lang="es-ES" sz="1400" b="0" kern="1200" dirty="0">
              <a:solidFill>
                <a:schemeClr val="tx1"/>
              </a:solidFill>
              <a:latin typeface="Roboto Black" panose="02000000000000000000" pitchFamily="2" charset="0"/>
              <a:ea typeface="Roboto Black" panose="02000000000000000000" pitchFamily="2" charset="0"/>
              <a:cs typeface="Verdana" panose="020B0604030504040204" pitchFamily="34" charset="0"/>
            </a:rPr>
            <a:t>Incidencia ciudadana para limpiar la política: Congreso, partidos políticos, UPL, empresarios, actores locales, Cooperación. </a:t>
          </a:r>
          <a:endParaRPr lang="es-ES" sz="1100" kern="1200" dirty="0"/>
        </a:p>
      </dsp:txBody>
      <dsp:txXfrm>
        <a:off x="942833" y="1949984"/>
        <a:ext cx="7817841" cy="557342"/>
      </dsp:txXfrm>
    </dsp:sp>
    <dsp:sp modelId="{1DA10978-97AB-400B-9575-B6B2C08AC79A}">
      <dsp:nvSpPr>
        <dsp:cNvPr id="0" name=""/>
        <dsp:cNvSpPr/>
      </dsp:nvSpPr>
      <dsp:spPr>
        <a:xfrm>
          <a:off x="594494" y="1880317"/>
          <a:ext cx="696677" cy="6966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94D9F5-F1F7-4370-BC37-6CF5DF088E2C}">
      <dsp:nvSpPr>
        <dsp:cNvPr id="0" name=""/>
        <dsp:cNvSpPr/>
      </dsp:nvSpPr>
      <dsp:spPr>
        <a:xfrm>
          <a:off x="820257" y="2785730"/>
          <a:ext cx="7940417" cy="557342"/>
        </a:xfrm>
        <a:prstGeom prst="rect">
          <a:avLst/>
        </a:prstGeom>
        <a:solidFill>
          <a:schemeClr val="accent6">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90" tIns="35560" rIns="35560" bIns="35560" numCol="1" spcCol="1270" anchor="ctr" anchorCtr="0">
          <a:noAutofit/>
        </a:bodyPr>
        <a:lstStyle/>
        <a:p>
          <a:pPr lvl="0" algn="l" defTabSz="622300">
            <a:lnSpc>
              <a:spcPct val="90000"/>
            </a:lnSpc>
            <a:spcBef>
              <a:spcPct val="0"/>
            </a:spcBef>
            <a:spcAft>
              <a:spcPct val="35000"/>
            </a:spcAft>
          </a:pPr>
          <a:r>
            <a:rPr lang="es-ES" sz="1400" b="0" kern="1200" dirty="0">
              <a:solidFill>
                <a:schemeClr val="tx1"/>
              </a:solidFill>
              <a:latin typeface="Roboto Black" panose="02000000000000000000" pitchFamily="2" charset="0"/>
              <a:ea typeface="Roboto Black" panose="02000000000000000000" pitchFamily="2" charset="0"/>
              <a:cs typeface="Verdana" panose="020B0604030504040204" pitchFamily="34" charset="0"/>
            </a:rPr>
            <a:t>Mayor incidencia y rigurosidad en los procesos de nominación y selección de altos funcionarios.</a:t>
          </a:r>
        </a:p>
      </dsp:txBody>
      <dsp:txXfrm>
        <a:off x="820257" y="2785730"/>
        <a:ext cx="7940417" cy="557342"/>
      </dsp:txXfrm>
    </dsp:sp>
    <dsp:sp modelId="{B8DD4F47-2E6E-4FF2-B965-1E7900599D7A}">
      <dsp:nvSpPr>
        <dsp:cNvPr id="0" name=""/>
        <dsp:cNvSpPr/>
      </dsp:nvSpPr>
      <dsp:spPr>
        <a:xfrm>
          <a:off x="471918" y="2716063"/>
          <a:ext cx="696677" cy="6966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6BF5D-61B4-4327-88C0-9EA2C700E7E1}">
      <dsp:nvSpPr>
        <dsp:cNvPr id="0" name=""/>
        <dsp:cNvSpPr/>
      </dsp:nvSpPr>
      <dsp:spPr>
        <a:xfrm>
          <a:off x="420882" y="3621476"/>
          <a:ext cx="8339792" cy="557342"/>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390" tIns="35560" rIns="35560" bIns="35560" numCol="1" spcCol="1270" anchor="ctr" anchorCtr="0">
          <a:noAutofit/>
        </a:bodyPr>
        <a:lstStyle/>
        <a:p>
          <a:pPr lvl="0" algn="l" defTabSz="622300">
            <a:lnSpc>
              <a:spcPct val="90000"/>
            </a:lnSpc>
            <a:spcBef>
              <a:spcPct val="0"/>
            </a:spcBef>
            <a:spcAft>
              <a:spcPct val="35000"/>
            </a:spcAft>
          </a:pPr>
          <a:r>
            <a:rPr lang="es-ES" sz="1400" b="0" kern="1200" baseline="0" dirty="0">
              <a:solidFill>
                <a:schemeClr val="tx1"/>
              </a:solidFill>
              <a:latin typeface="Roboto Black" panose="02000000000000000000" pitchFamily="2" charset="0"/>
              <a:ea typeface="Roboto Black" panose="02000000000000000000" pitchFamily="2" charset="0"/>
              <a:cs typeface="Verdana" panose="020B0604030504040204" pitchFamily="34" charset="0"/>
            </a:rPr>
            <a:t>Impulsar la reforma del sistema de contratación pública para alinear diferentes modalidades y mecanismos </a:t>
          </a:r>
          <a:r>
            <a:rPr lang="es-ES" sz="1400" b="0" kern="1200" baseline="0">
              <a:solidFill>
                <a:schemeClr val="tx1"/>
              </a:solidFill>
              <a:latin typeface="Roboto Black" panose="02000000000000000000" pitchFamily="2" charset="0"/>
              <a:ea typeface="Roboto Black" panose="02000000000000000000" pitchFamily="2" charset="0"/>
              <a:cs typeface="Verdana" panose="020B0604030504040204" pitchFamily="34" charset="0"/>
            </a:rPr>
            <a:t>de contratación.</a:t>
          </a:r>
          <a:endParaRPr lang="es-ES" sz="1400" b="0" kern="1200" baseline="0" dirty="0">
            <a:solidFill>
              <a:schemeClr val="tx1"/>
            </a:solidFill>
            <a:latin typeface="Roboto Black" panose="02000000000000000000" pitchFamily="2" charset="0"/>
            <a:ea typeface="Roboto Black" panose="02000000000000000000" pitchFamily="2" charset="0"/>
            <a:cs typeface="Verdana" panose="020B0604030504040204" pitchFamily="34" charset="0"/>
          </a:endParaRPr>
        </a:p>
      </dsp:txBody>
      <dsp:txXfrm>
        <a:off x="420882" y="3621476"/>
        <a:ext cx="8339792" cy="557342"/>
      </dsp:txXfrm>
    </dsp:sp>
    <dsp:sp modelId="{851BF601-6358-495F-8F4B-C671E56F9E84}">
      <dsp:nvSpPr>
        <dsp:cNvPr id="0" name=""/>
        <dsp:cNvSpPr/>
      </dsp:nvSpPr>
      <dsp:spPr>
        <a:xfrm>
          <a:off x="72543" y="3551809"/>
          <a:ext cx="696677" cy="6966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6FE6A-F343-40BB-99E2-DBB574F6E9FF}"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5B358-C167-44EC-A135-782D9F17D7B6}" type="slidenum">
              <a:rPr lang="en-US" smtClean="0"/>
              <a:t>‹Nº›</a:t>
            </a:fld>
            <a:endParaRPr lang="en-US"/>
          </a:p>
        </p:txBody>
      </p:sp>
    </p:spTree>
    <p:extLst>
      <p:ext uri="{BB962C8B-B14F-4D97-AF65-F5344CB8AC3E}">
        <p14:creationId xmlns:p14="http://schemas.microsoft.com/office/powerpoint/2010/main" val="177013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42139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155597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3177816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3C08091-9F3F-104E-B65E-D9DA30AAE336}" type="datetimeFigureOut">
              <a:rPr lang="es-ES" smtClean="0"/>
              <a:t>27/10/2021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349667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118781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1475998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5333"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231608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3C08091-9F3F-104E-B65E-D9DA30AAE336}" type="datetimeFigureOut">
              <a:rPr lang="es-ES" smtClean="0"/>
              <a:t>27/10/2021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4006450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3C08091-9F3F-104E-B65E-D9DA30AAE336}" type="datetimeFigureOut">
              <a:rPr lang="es-ES" smtClean="0"/>
              <a:t>27/10/2021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77025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3C08091-9F3F-104E-B65E-D9DA30AAE336}" type="datetimeFigureOut">
              <a:rPr lang="es-ES" smtClean="0"/>
              <a:t>27/10/2021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4148595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C08091-9F3F-104E-B65E-D9DA30AAE336}" type="datetimeFigureOut">
              <a:rPr lang="es-ES" smtClean="0"/>
              <a:t>27/10/2021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250079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3520093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49"/>
            <a:ext cx="4011084" cy="1162051"/>
          </a:xfrm>
        </p:spPr>
        <p:txBody>
          <a:bodyPr anchor="b"/>
          <a:lstStyle>
            <a:lvl1pPr algn="l">
              <a:defRPr sz="2667" b="1"/>
            </a:lvl1pPr>
          </a:lstStyle>
          <a:p>
            <a:r>
              <a:rPr lang="es-ES_tradnl"/>
              <a:t>Clic para editar título</a:t>
            </a:r>
            <a:endParaRPr lang="es-ES"/>
          </a:p>
        </p:txBody>
      </p:sp>
      <p:sp>
        <p:nvSpPr>
          <p:cNvPr id="3" name="Marcador de contenido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3C08091-9F3F-104E-B65E-D9DA30AAE336}" type="datetimeFigureOut">
              <a:rPr lang="es-ES" smtClean="0"/>
              <a:t>27/10/2021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511242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p:spPr>
        <p:txBody>
          <a:bodyPr anchor="b"/>
          <a:lstStyle>
            <a:lvl1pPr algn="l">
              <a:defRPr sz="2667"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_tradnl"/>
              <a:t>Arrastre la imagen al marcador de posición o haga clic en el icono para agregar</a:t>
            </a:r>
            <a:endParaRPr lang="es-ES"/>
          </a:p>
        </p:txBody>
      </p:sp>
      <p:sp>
        <p:nvSpPr>
          <p:cNvPr id="4" name="Marcador de texto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3C08091-9F3F-104E-B65E-D9DA30AAE336}" type="datetimeFigureOut">
              <a:rPr lang="es-ES" smtClean="0"/>
              <a:t>27/10/2021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1445080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2563787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530323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3C08091-9F3F-104E-B65E-D9DA30AAE336}" type="datetimeFigureOut">
              <a:rPr lang="es-ES" smtClean="0"/>
              <a:t>27/10/2021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46961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5333" b="1" cap="all"/>
            </a:lvl1pPr>
          </a:lstStyle>
          <a:p>
            <a:r>
              <a:rPr lang="es-ES"/>
              <a:t>Haga clic para modificar el estilo de título del patrón</a:t>
            </a:r>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63C08091-9F3F-104E-B65E-D9DA30AAE336}" type="datetimeFigureOut">
              <a:rPr lang="es-ES" smtClean="0"/>
              <a:t>27/10/2021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426439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63C08091-9F3F-104E-B65E-D9DA30AAE336}" type="datetimeFigureOut">
              <a:rPr lang="es-ES" smtClean="0"/>
              <a:t>27/10/2021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49205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Haga clic para modificar los estilos de texto del patrón</a:t>
            </a:r>
          </a:p>
        </p:txBody>
      </p:sp>
      <p:sp>
        <p:nvSpPr>
          <p:cNvPr id="4" name="Marcador de contenido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Haga clic para modificar los estilos de texto del patrón</a:t>
            </a:r>
          </a:p>
        </p:txBody>
      </p:sp>
      <p:sp>
        <p:nvSpPr>
          <p:cNvPr id="6" name="Marcador de contenido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63C08091-9F3F-104E-B65E-D9DA30AAE336}" type="datetimeFigureOut">
              <a:rPr lang="es-ES" smtClean="0"/>
              <a:t>27/10/2021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67728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3C08091-9F3F-104E-B65E-D9DA30AAE336}" type="datetimeFigureOut">
              <a:rPr lang="es-ES" smtClean="0"/>
              <a:t>27/10/2021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77588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C08091-9F3F-104E-B65E-D9DA30AAE336}" type="datetimeFigureOut">
              <a:rPr lang="es-ES" smtClean="0"/>
              <a:t>27/10/2021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19281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49"/>
            <a:ext cx="4011084" cy="1162051"/>
          </a:xfrm>
        </p:spPr>
        <p:txBody>
          <a:bodyPr anchor="b"/>
          <a:lstStyle>
            <a:lvl1pPr algn="l">
              <a:defRPr sz="2667" b="1"/>
            </a:lvl1pPr>
          </a:lstStyle>
          <a:p>
            <a:r>
              <a:rPr lang="es-ES"/>
              <a:t>Haga clic para modificar el estilo de título del patrón</a:t>
            </a:r>
          </a:p>
        </p:txBody>
      </p:sp>
      <p:sp>
        <p:nvSpPr>
          <p:cNvPr id="3" name="Marcador de contenido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3C08091-9F3F-104E-B65E-D9DA30AAE336}" type="datetimeFigureOut">
              <a:rPr lang="es-ES" smtClean="0"/>
              <a:t>27/10/2021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307874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p:spPr>
        <p:txBody>
          <a:bodyPr anchor="b"/>
          <a:lstStyle>
            <a:lvl1pPr algn="l">
              <a:defRPr sz="2667" b="1"/>
            </a:lvl1pPr>
          </a:lstStyle>
          <a:p>
            <a:r>
              <a:rPr lang="es-ES"/>
              <a:t>Haga clic para modificar el estilo de título del patrón</a:t>
            </a:r>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
              <a:t>Haga clic en el icono para agregar una imagen</a:t>
            </a:r>
          </a:p>
        </p:txBody>
      </p:sp>
      <p:sp>
        <p:nvSpPr>
          <p:cNvPr id="4" name="Marcador de texto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63C08091-9F3F-104E-B65E-D9DA30AAE336}" type="datetimeFigureOut">
              <a:rPr lang="es-ES" smtClean="0"/>
              <a:t>27/10/2021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7D95B2-EC8B-684D-A41C-651633435268}" type="slidenum">
              <a:rPr lang="es-ES" smtClean="0"/>
              <a:t>‹Nº›</a:t>
            </a:fld>
            <a:endParaRPr lang="es-ES"/>
          </a:p>
        </p:txBody>
      </p:sp>
    </p:spTree>
    <p:extLst>
      <p:ext uri="{BB962C8B-B14F-4D97-AF65-F5344CB8AC3E}">
        <p14:creationId xmlns:p14="http://schemas.microsoft.com/office/powerpoint/2010/main" val="199740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3C08091-9F3F-104E-B65E-D9DA30AAE336}" type="datetimeFigureOut">
              <a:rPr lang="es-ES" smtClean="0"/>
              <a:t>27/10/2021</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C7D95B2-EC8B-684D-A41C-651633435268}" type="slidenum">
              <a:rPr lang="es-ES" smtClean="0"/>
              <a:t>‹Nº›</a:t>
            </a:fld>
            <a:endParaRPr lang="es-ES"/>
          </a:p>
        </p:txBody>
      </p:sp>
    </p:spTree>
    <p:extLst>
      <p:ext uri="{BB962C8B-B14F-4D97-AF65-F5344CB8AC3E}">
        <p14:creationId xmlns:p14="http://schemas.microsoft.com/office/powerpoint/2010/main" val="3902965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3C08091-9F3F-104E-B65E-D9DA30AAE336}" type="datetimeFigureOut">
              <a:rPr lang="es-ES" smtClean="0"/>
              <a:t>27/10/2021</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C7D95B2-EC8B-684D-A41C-651633435268}" type="slidenum">
              <a:rPr lang="es-ES" smtClean="0"/>
              <a:t>‹Nº›</a:t>
            </a:fld>
            <a:endParaRPr lang="es-ES"/>
          </a:p>
        </p:txBody>
      </p:sp>
    </p:spTree>
    <p:extLst>
      <p:ext uri="{BB962C8B-B14F-4D97-AF65-F5344CB8AC3E}">
        <p14:creationId xmlns:p14="http://schemas.microsoft.com/office/powerpoint/2010/main" val="22031440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o 3"/>
          <p:cNvGrpSpPr/>
          <p:nvPr/>
        </p:nvGrpSpPr>
        <p:grpSpPr>
          <a:xfrm>
            <a:off x="248479" y="1398408"/>
            <a:ext cx="11658600" cy="5280688"/>
            <a:chOff x="238539" y="1318895"/>
            <a:chExt cx="11658600" cy="5280688"/>
          </a:xfrm>
        </p:grpSpPr>
        <p:sp>
          <p:nvSpPr>
            <p:cNvPr id="2" name="CuadroTexto 1"/>
            <p:cNvSpPr txBox="1"/>
            <p:nvPr/>
          </p:nvSpPr>
          <p:spPr>
            <a:xfrm>
              <a:off x="1265937" y="1318895"/>
              <a:ext cx="9619487" cy="1323439"/>
            </a:xfrm>
            <a:prstGeom prst="rect">
              <a:avLst/>
            </a:prstGeom>
            <a:noFill/>
          </p:spPr>
          <p:txBody>
            <a:bodyPr wrap="square" rtlCol="0">
              <a:spAutoFit/>
            </a:bodyPr>
            <a:lstStyle/>
            <a:p>
              <a:pPr algn="ctr" defTabSz="609585"/>
              <a:r>
                <a:rPr lang="es-ES" sz="40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Resultados de Honduras al Seguimiento de los Compromisos de Lima</a:t>
              </a:r>
            </a:p>
          </p:txBody>
        </p:sp>
        <p:sp>
          <p:nvSpPr>
            <p:cNvPr id="3" name="Rectángulo 2"/>
            <p:cNvSpPr/>
            <p:nvPr/>
          </p:nvSpPr>
          <p:spPr>
            <a:xfrm>
              <a:off x="238539" y="2872409"/>
              <a:ext cx="11658600" cy="372717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HN"/>
            </a:p>
          </p:txBody>
        </p:sp>
      </p:gr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323" y="5259452"/>
            <a:ext cx="2419310" cy="1367437"/>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9409" y="5482726"/>
            <a:ext cx="1947157" cy="102530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622088" y="5348904"/>
            <a:ext cx="1207832" cy="992262"/>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7302" y="3178661"/>
            <a:ext cx="2513353" cy="1552365"/>
          </a:xfrm>
          <a:prstGeom prst="rect">
            <a:avLst/>
          </a:prstGeom>
        </p:spPr>
      </p:pic>
    </p:spTree>
    <p:extLst>
      <p:ext uri="{BB962C8B-B14F-4D97-AF65-F5344CB8AC3E}">
        <p14:creationId xmlns:p14="http://schemas.microsoft.com/office/powerpoint/2010/main" val="1966739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36084" y="867062"/>
            <a:ext cx="9556272" cy="523220"/>
          </a:xfrm>
          <a:prstGeom prst="rect">
            <a:avLst/>
          </a:prstGeom>
          <a:noFill/>
        </p:spPr>
        <p:txBody>
          <a:bodyPr wrap="square" rtlCol="0">
            <a:spAutoFit/>
          </a:bodyPr>
          <a:lstStyle/>
          <a:p>
            <a:pPr defTabSz="609585"/>
            <a:r>
              <a:rPr lang="es-MX" sz="28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Cooperación jurídica internacional</a:t>
            </a:r>
            <a:endParaRPr lang="es-ES"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texto 3"/>
          <p:cNvSpPr txBox="1">
            <a:spLocks/>
          </p:cNvSpPr>
          <p:nvPr/>
        </p:nvSpPr>
        <p:spPr>
          <a:xfrm>
            <a:off x="1537731" y="1335904"/>
            <a:ext cx="4679420" cy="427215"/>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Honduras: </a:t>
            </a:r>
            <a:r>
              <a:rPr lang="es-MX" sz="2400" dirty="0" smtClean="0">
                <a:solidFill>
                  <a:srgbClr val="92D050"/>
                </a:solidFill>
                <a:latin typeface="Roboto Black" panose="02000000000000000000" pitchFamily="2" charset="0"/>
                <a:ea typeface="Roboto Black" panose="02000000000000000000" pitchFamily="2" charset="0"/>
                <a:cs typeface="Verdana" panose="020B0604030504040204" pitchFamily="34" charset="0"/>
              </a:rPr>
              <a:t>1.03/3</a:t>
            </a:r>
            <a:r>
              <a:rPr lang="es-MX" sz="2400" dirty="0" smtClean="0"/>
              <a:t> </a:t>
            </a:r>
            <a:endParaRPr lang="es-HN" sz="2400" dirty="0"/>
          </a:p>
        </p:txBody>
      </p:sp>
      <p:sp>
        <p:nvSpPr>
          <p:cNvPr id="5" name="Marcador de texto 5"/>
          <p:cNvSpPr txBox="1">
            <a:spLocks/>
          </p:cNvSpPr>
          <p:nvPr/>
        </p:nvSpPr>
        <p:spPr>
          <a:xfrm>
            <a:off x="7510746" y="1335905"/>
            <a:ext cx="4681254" cy="440453"/>
          </a:xfrm>
          <a:prstGeom prst="rect">
            <a:avLst/>
          </a:prstGeom>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Latinoamérica y el Caribe </a:t>
            </a:r>
            <a:endParaRPr lang="es-HN" sz="2400" dirty="0">
              <a:solidFill>
                <a:prstClr val="black"/>
              </a:solidFill>
              <a:latin typeface="Roboto Light" panose="02000000000000000000" pitchFamily="2" charset="0"/>
              <a:ea typeface="Roboto Light" panose="02000000000000000000" pitchFamily="2" charset="0"/>
              <a:cs typeface="Calibri" charset="0"/>
            </a:endParaRPr>
          </a:p>
        </p:txBody>
      </p:sp>
      <p:pic>
        <p:nvPicPr>
          <p:cNvPr id="6" name="Marcador de contenido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587858" y="1941829"/>
            <a:ext cx="4678959" cy="3307795"/>
          </a:xfrm>
          <a:prstGeom prst="rect">
            <a:avLst/>
          </a:prstGeom>
        </p:spPr>
      </p:pic>
      <p:pic>
        <p:nvPicPr>
          <p:cNvPr id="7" name="Marcador de contenido 7"/>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7171095" y="1941830"/>
            <a:ext cx="4912443" cy="3818419"/>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8483" y="5859637"/>
            <a:ext cx="1983108" cy="1120888"/>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9173" y="6013403"/>
            <a:ext cx="1596084" cy="840438"/>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861267" y="6013402"/>
            <a:ext cx="990060" cy="813357"/>
          </a:xfrm>
          <a:prstGeom prst="rect">
            <a:avLst/>
          </a:prstGeom>
        </p:spPr>
      </p:pic>
    </p:spTree>
    <p:extLst>
      <p:ext uri="{BB962C8B-B14F-4D97-AF65-F5344CB8AC3E}">
        <p14:creationId xmlns:p14="http://schemas.microsoft.com/office/powerpoint/2010/main" val="359321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51270" y="713066"/>
            <a:ext cx="9556272" cy="523220"/>
          </a:xfrm>
          <a:prstGeom prst="rect">
            <a:avLst/>
          </a:prstGeom>
          <a:noFill/>
        </p:spPr>
        <p:txBody>
          <a:bodyPr wrap="square" rtlCol="0">
            <a:spAutoFit/>
          </a:bodyPr>
          <a:lstStyle/>
          <a:p>
            <a:pPr defTabSz="609585"/>
            <a:r>
              <a:rPr lang="es-MX" sz="28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Resultados generales </a:t>
            </a:r>
            <a:endParaRPr lang="es-ES"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Marcador de contenido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8382" y="1236286"/>
            <a:ext cx="8836549" cy="4396508"/>
          </a:xfrm>
        </p:spPr>
      </p:pic>
      <p:sp>
        <p:nvSpPr>
          <p:cNvPr id="5" name="Rectángulo redondeado 4"/>
          <p:cNvSpPr/>
          <p:nvPr/>
        </p:nvSpPr>
        <p:spPr>
          <a:xfrm>
            <a:off x="9163878" y="1236286"/>
            <a:ext cx="2259875" cy="3343417"/>
          </a:xfrm>
          <a:prstGeom prst="roundRect">
            <a:avLst>
              <a:gd name="adj" fmla="val 24144"/>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s-ES" sz="1200" dirty="0">
                <a:solidFill>
                  <a:schemeClr val="tx1"/>
                </a:solidFill>
                <a:latin typeface="Roboto Black" panose="02000000000000000000" pitchFamily="2" charset="0"/>
                <a:ea typeface="Roboto Black" panose="02000000000000000000" pitchFamily="2" charset="0"/>
                <a:cs typeface="Verdana" panose="020B0604030504040204" pitchFamily="34" charset="0"/>
              </a:rPr>
              <a:t>Se valoró únicamente la adopción de medidas que promuevan la transparencia, rendición de cuentas, contabilidad apropiada y bancarización de los ingresos y gastos de las organizaciones y partidos políticos</a:t>
            </a:r>
            <a:r>
              <a:rPr lang="es-MX" sz="1600" dirty="0">
                <a:solidFill>
                  <a:schemeClr val="tx1"/>
                </a:solidFill>
                <a:latin typeface="Roboto Black" panose="02000000000000000000" pitchFamily="2" charset="0"/>
                <a:ea typeface="Roboto Black" panose="02000000000000000000" pitchFamily="2" charset="0"/>
                <a:cs typeface="Verdana" panose="020B0604030504040204" pitchFamily="34" charset="0"/>
              </a:rPr>
              <a:t>.</a:t>
            </a:r>
          </a:p>
          <a:p>
            <a:pPr marL="285750" indent="-285750">
              <a:buFont typeface="Arial" panose="020B0604020202020204" pitchFamily="34" charset="0"/>
              <a:buChar char="•"/>
            </a:pPr>
            <a:endParaRPr lang="es-ES" sz="1200" dirty="0">
              <a:solidFill>
                <a:schemeClr val="tx1"/>
              </a:solidFill>
              <a:latin typeface="Roboto Black" panose="02000000000000000000" pitchFamily="2" charset="0"/>
              <a:ea typeface="Roboto Black" panose="02000000000000000000" pitchFamily="2" charset="0"/>
            </a:endParaRPr>
          </a:p>
          <a:p>
            <a:pPr marL="285750" indent="-285750">
              <a:buFont typeface="Arial" panose="020B0604020202020204" pitchFamily="34" charset="0"/>
              <a:buChar char="•"/>
            </a:pPr>
            <a:r>
              <a:rPr lang="es-ES" sz="1200" dirty="0">
                <a:solidFill>
                  <a:schemeClr val="tx1"/>
                </a:solidFill>
                <a:latin typeface="Roboto Black" panose="02000000000000000000" pitchFamily="2" charset="0"/>
                <a:ea typeface="Roboto Black" panose="02000000000000000000" pitchFamily="2" charset="0"/>
              </a:rPr>
              <a:t>No se revisó la implementación de las medidas</a:t>
            </a:r>
            <a:endParaRPr lang="es-HN" sz="1200" dirty="0">
              <a:solidFill>
                <a:schemeClr val="tx1"/>
              </a:solidFill>
              <a:latin typeface="Roboto Black" panose="02000000000000000000" pitchFamily="2" charset="0"/>
              <a:ea typeface="Roboto Black" panose="02000000000000000000" pitchFamily="2" charset="0"/>
            </a:endParaRPr>
          </a:p>
        </p:txBody>
      </p:sp>
      <p:cxnSp>
        <p:nvCxnSpPr>
          <p:cNvPr id="6" name="Conector angular 5"/>
          <p:cNvCxnSpPr/>
          <p:nvPr/>
        </p:nvCxnSpPr>
        <p:spPr>
          <a:xfrm>
            <a:off x="7602582" y="3944983"/>
            <a:ext cx="940527" cy="444137"/>
          </a:xfrm>
          <a:prstGeom prst="bentConnector3">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034" y="5646425"/>
            <a:ext cx="1983108" cy="112088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1724" y="5800191"/>
            <a:ext cx="1596084" cy="840438"/>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173818" y="5800190"/>
            <a:ext cx="990060" cy="813357"/>
          </a:xfrm>
          <a:prstGeom prst="rect">
            <a:avLst/>
          </a:prstGeom>
        </p:spPr>
      </p:pic>
    </p:spTree>
    <p:extLst>
      <p:ext uri="{BB962C8B-B14F-4D97-AF65-F5344CB8AC3E}">
        <p14:creationId xmlns:p14="http://schemas.microsoft.com/office/powerpoint/2010/main" val="166519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2139922" y="776726"/>
            <a:ext cx="9556272" cy="523220"/>
          </a:xfrm>
          <a:prstGeom prst="rect">
            <a:avLst/>
          </a:prstGeom>
          <a:noFill/>
        </p:spPr>
        <p:txBody>
          <a:bodyPr wrap="square" rtlCol="0">
            <a:spAutoFit/>
          </a:bodyPr>
          <a:lstStyle/>
          <a:p>
            <a:pPr defTabSz="609585"/>
            <a:r>
              <a:rPr lang="es-MX" sz="2800" b="1" dirty="0" smtClean="0">
                <a:solidFill>
                  <a:srgbClr val="F1572B"/>
                </a:solidFill>
                <a:latin typeface="Roboto Black" panose="02000000000000000000" pitchFamily="2" charset="0"/>
                <a:ea typeface="Roboto Black" panose="02000000000000000000" pitchFamily="2" charset="0"/>
                <a:cs typeface="Verdana" panose="020B0604030504040204" pitchFamily="34" charset="0"/>
              </a:rPr>
              <a:t>Conclusiones</a:t>
            </a:r>
            <a:endParaRPr lang="es-ES"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p:cNvSpPr txBox="1"/>
          <p:nvPr/>
        </p:nvSpPr>
        <p:spPr>
          <a:xfrm>
            <a:off x="2139922" y="1361501"/>
            <a:ext cx="9556272" cy="4031873"/>
          </a:xfrm>
          <a:prstGeom prst="rect">
            <a:avLst/>
          </a:prstGeom>
          <a:noFill/>
        </p:spPr>
        <p:txBody>
          <a:bodyPr wrap="square" rtlCol="0">
            <a:spAutoFit/>
          </a:bodyPr>
          <a:lstStyle/>
          <a:p>
            <a:pPr lvl="0"/>
            <a:r>
              <a:rPr lang="es-ES" sz="1600" b="1" dirty="0"/>
              <a:t>ESTADO DE DERECHO INCONCLUSO. </a:t>
            </a:r>
            <a:r>
              <a:rPr lang="es-ES" sz="1600" dirty="0"/>
              <a:t>Los avances y retrocesos no se deben a la carencia normativa, sino más bien a la falta de aplicación. La corrupción en Honduras es un fenómeno que ha venido mutando y sofisticándose durante los últimos 20 años</a:t>
            </a:r>
            <a:endParaRPr lang="en-US" sz="1600" dirty="0"/>
          </a:p>
          <a:p>
            <a:pPr lvl="0"/>
            <a:endParaRPr lang="en-US" sz="1600" dirty="0"/>
          </a:p>
          <a:p>
            <a:pPr lvl="0"/>
            <a:r>
              <a:rPr lang="es-ES" sz="1600" b="1" dirty="0"/>
              <a:t>ESPACIO CÍVICO AMENAZADO. </a:t>
            </a:r>
            <a:r>
              <a:rPr lang="es-ES" sz="1600" dirty="0"/>
              <a:t>Existen retos para las OSC en la implementación y desarrollo de acciones colectivas. Esto se relaciona con el contexto, limitantes técnicas y desafíos financieros que permitan aprovechar las diferentes capacidades y niveles de incidencia de las OSC en temas específicos. Se tiene que trabajar no solo en el fortalecimiento de capacidades técnicas, sino también en recuperar la esperanza en la capacidad de incidencia y lograr sinergias.</a:t>
            </a:r>
            <a:endParaRPr lang="en-US" sz="1600" dirty="0"/>
          </a:p>
          <a:p>
            <a:pPr lvl="0"/>
            <a:endParaRPr lang="es-ES" sz="1600" dirty="0"/>
          </a:p>
          <a:p>
            <a:pPr lvl="0"/>
            <a:r>
              <a:rPr lang="es-ES" sz="1600" b="1" dirty="0"/>
              <a:t>ACCESO A INFORMACIÓN PÚBLICA. </a:t>
            </a:r>
            <a:r>
              <a:rPr lang="es-ES" sz="1600" dirty="0"/>
              <a:t>Después de 15 años de vigencia de la LTAIP, es necesario revisar, actualizar y modernizar los conceptos del derecho al acceso a la información. También es necesario reactivar el rol de incidencia y propuestas desde OSC</a:t>
            </a:r>
          </a:p>
          <a:p>
            <a:pPr lvl="0"/>
            <a:endParaRPr lang="es-ES" sz="1600" dirty="0"/>
          </a:p>
          <a:p>
            <a:pPr lvl="0"/>
            <a:r>
              <a:rPr lang="es-ES" sz="1600" b="1" dirty="0"/>
              <a:t>CONTRATACIONES PÚBLICAS. </a:t>
            </a:r>
            <a:r>
              <a:rPr lang="es-ES" sz="1600" dirty="0"/>
              <a:t>Unos de los principales focos de corrupción, con poca voluntad política en impulsar cambios (</a:t>
            </a:r>
            <a:r>
              <a:rPr lang="es-ES" sz="1600" dirty="0" err="1"/>
              <a:t>Honducompras</a:t>
            </a:r>
            <a:r>
              <a:rPr lang="es-ES" sz="1600" dirty="0"/>
              <a:t> 2.0, compra de energía, fideicomisos públicos</a:t>
            </a:r>
            <a:r>
              <a:rPr lang="es-ES" sz="1600" dirty="0" smtClean="0"/>
              <a:t>).</a:t>
            </a:r>
            <a:endParaRPr lang="es-ES" sz="1600"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6110" y="5535882"/>
            <a:ext cx="1983108" cy="112088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6800" y="5689648"/>
            <a:ext cx="1596084" cy="840438"/>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18894" y="5689647"/>
            <a:ext cx="990060" cy="813357"/>
          </a:xfrm>
          <a:prstGeom prst="rect">
            <a:avLst/>
          </a:prstGeom>
        </p:spPr>
      </p:pic>
    </p:spTree>
    <p:extLst>
      <p:ext uri="{BB962C8B-B14F-4D97-AF65-F5344CB8AC3E}">
        <p14:creationId xmlns:p14="http://schemas.microsoft.com/office/powerpoint/2010/main" val="420650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2120844" y="1055022"/>
            <a:ext cx="9556272" cy="523220"/>
          </a:xfrm>
          <a:prstGeom prst="rect">
            <a:avLst/>
          </a:prstGeom>
          <a:noFill/>
        </p:spPr>
        <p:txBody>
          <a:bodyPr wrap="square" rtlCol="0">
            <a:spAutoFit/>
          </a:bodyPr>
          <a:lstStyle/>
          <a:p>
            <a:pPr defTabSz="609585"/>
            <a:r>
              <a:rPr lang="es-MX" sz="2800" b="1" dirty="0" smtClean="0">
                <a:solidFill>
                  <a:srgbClr val="F1572B"/>
                </a:solidFill>
                <a:latin typeface="Roboto Black" panose="02000000000000000000" pitchFamily="2" charset="0"/>
                <a:ea typeface="Roboto Black" panose="02000000000000000000" pitchFamily="2" charset="0"/>
                <a:cs typeface="Verdana" panose="020B0604030504040204" pitchFamily="34" charset="0"/>
              </a:rPr>
              <a:t>Conclusiones</a:t>
            </a:r>
            <a:endParaRPr lang="es-ES"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p:cNvSpPr txBox="1"/>
          <p:nvPr/>
        </p:nvSpPr>
        <p:spPr>
          <a:xfrm>
            <a:off x="2159000" y="1793240"/>
            <a:ext cx="9518116" cy="2800767"/>
          </a:xfrm>
          <a:prstGeom prst="rect">
            <a:avLst/>
          </a:prstGeom>
          <a:noFill/>
        </p:spPr>
        <p:txBody>
          <a:bodyPr wrap="square" rtlCol="0">
            <a:spAutoFit/>
          </a:bodyPr>
          <a:lstStyle/>
          <a:p>
            <a:pPr lvl="0"/>
            <a:r>
              <a:rPr lang="es-ES" sz="1600" b="1" dirty="0"/>
              <a:t>PREVENCIÓN DE LA CORRUPCIÓN</a:t>
            </a:r>
            <a:r>
              <a:rPr lang="es-ES" sz="1600" dirty="0"/>
              <a:t>. El rol ausente del TSC. Las declaraciones patrimoniales es un tema que requiere acción (enriquecimiento ilícito, lavado de activos, </a:t>
            </a:r>
            <a:r>
              <a:rPr lang="es-ES" sz="1600" dirty="0" err="1"/>
              <a:t>etc</a:t>
            </a:r>
            <a:r>
              <a:rPr lang="es-ES" sz="1600" dirty="0"/>
              <a:t>). Pero sobretodo, implementar un sistema más robusto para la nominación y selección de los magistrados.</a:t>
            </a:r>
            <a:endParaRPr lang="en-US" sz="1600" dirty="0"/>
          </a:p>
          <a:p>
            <a:pPr lvl="0"/>
            <a:endParaRPr lang="en-US" sz="1600" dirty="0"/>
          </a:p>
          <a:p>
            <a:pPr lvl="0"/>
            <a:r>
              <a:rPr lang="es-ES" sz="1600" b="1" dirty="0"/>
              <a:t>POLÍTICA LIMPIA</a:t>
            </a:r>
            <a:r>
              <a:rPr lang="es-ES" sz="1600" dirty="0"/>
              <a:t>. Más que robustecer la UPL y su Ley, se requiere tener la voluntad política de separar la corrupción y el narco de la política. No hay efectos disuasivos, no hay investigaciones, no hay sanciones.</a:t>
            </a:r>
            <a:endParaRPr lang="en-US" sz="1600" dirty="0"/>
          </a:p>
          <a:p>
            <a:pPr lvl="0"/>
            <a:endParaRPr lang="es-ES" sz="1600" dirty="0"/>
          </a:p>
          <a:p>
            <a:pPr lvl="0"/>
            <a:r>
              <a:rPr lang="es-ES" sz="1600" b="1" dirty="0"/>
              <a:t>EL ESTADO CUENTA MÁS QUE NUNCA. </a:t>
            </a:r>
            <a:r>
              <a:rPr lang="es-ES" sz="1600" dirty="0"/>
              <a:t>Pero no es una cheque en blanco. Demanda de mayores capacidades con frustraciones sociales. Nunca antes la ciudadanía había consumido tan activamente y tan al día información. </a:t>
            </a:r>
            <a:r>
              <a:rPr lang="es-419" sz="1600" dirty="0"/>
              <a:t>No se trata te gestionar el riesgo, sino la incertidumbre. </a:t>
            </a:r>
            <a:r>
              <a:rPr lang="es-ES" sz="1600" dirty="0"/>
              <a:t>La coordinación entre el gobierno central y los gobiernos locales explica algunos éxitos y muchos fracasos.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022" y="5399182"/>
            <a:ext cx="1983108" cy="112088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7712" y="5552948"/>
            <a:ext cx="1596084" cy="840438"/>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69806" y="5552947"/>
            <a:ext cx="990060" cy="813357"/>
          </a:xfrm>
          <a:prstGeom prst="rect">
            <a:avLst/>
          </a:prstGeom>
        </p:spPr>
      </p:pic>
    </p:spTree>
    <p:extLst>
      <p:ext uri="{BB962C8B-B14F-4D97-AF65-F5344CB8AC3E}">
        <p14:creationId xmlns:p14="http://schemas.microsoft.com/office/powerpoint/2010/main" val="336097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20844" y="912782"/>
            <a:ext cx="9556272" cy="584775"/>
          </a:xfrm>
          <a:prstGeom prst="rect">
            <a:avLst/>
          </a:prstGeom>
          <a:noFill/>
        </p:spPr>
        <p:txBody>
          <a:bodyPr wrap="square" rtlCol="0">
            <a:spAutoFit/>
          </a:bodyPr>
          <a:lstStyle/>
          <a:p>
            <a:pPr defTabSz="609585"/>
            <a:r>
              <a:rPr lang="es-MX" sz="32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Recomendaciones promovidas por las OSC</a:t>
            </a:r>
            <a:endParaRPr lang="es-ES" sz="3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9106182"/>
              </p:ext>
            </p:extLst>
          </p:nvPr>
        </p:nvGraphicFramePr>
        <p:xfrm>
          <a:off x="1991700" y="1397726"/>
          <a:ext cx="8822074" cy="445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7875" y="5765997"/>
            <a:ext cx="1983108" cy="1120888"/>
          </a:xfrm>
          <a:prstGeom prst="rect">
            <a:avLst/>
          </a:prstGeom>
        </p:spPr>
      </p:pic>
      <p:pic>
        <p:nvPicPr>
          <p:cNvPr id="6" name="Imagen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8565" y="5919763"/>
            <a:ext cx="1596084" cy="840438"/>
          </a:xfrm>
          <a:prstGeom prst="rect">
            <a:avLst/>
          </a:prstGeom>
        </p:spPr>
      </p:pic>
      <p:pic>
        <p:nvPicPr>
          <p:cNvPr id="7" name="Imagen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130659" y="5919762"/>
            <a:ext cx="990060" cy="813357"/>
          </a:xfrm>
          <a:prstGeom prst="rect">
            <a:avLst/>
          </a:prstGeom>
        </p:spPr>
      </p:pic>
    </p:spTree>
    <p:extLst>
      <p:ext uri="{BB962C8B-B14F-4D97-AF65-F5344CB8AC3E}">
        <p14:creationId xmlns:p14="http://schemas.microsoft.com/office/powerpoint/2010/main" val="92873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53214" y="740994"/>
            <a:ext cx="5500181" cy="1898084"/>
          </a:xfrm>
          <a:prstGeom prst="rect">
            <a:avLst/>
          </a:prstGeom>
          <a:noFill/>
        </p:spPr>
        <p:txBody>
          <a:bodyPr wrap="square" rtlCol="0">
            <a:spAutoFit/>
          </a:bodyPr>
          <a:lstStyle/>
          <a:p>
            <a:pPr defTabSz="609585"/>
            <a:r>
              <a:rPr lang="es-ES" sz="4267" b="1" dirty="0">
                <a:solidFill>
                  <a:prstClr val="white"/>
                </a:solidFill>
                <a:latin typeface="Roboto Black" panose="02000000000000000000" pitchFamily="2" charset="0"/>
                <a:ea typeface="Roboto Black" panose="02000000000000000000" pitchFamily="2" charset="0"/>
                <a:cs typeface="Verdana" panose="020B0604030504040204" pitchFamily="34" charset="0"/>
              </a:rPr>
              <a:t>Generalidades de la m</a:t>
            </a:r>
            <a:r>
              <a:rPr lang="es-ES" sz="4267" b="1" dirty="0" smtClean="0">
                <a:solidFill>
                  <a:prstClr val="white"/>
                </a:solidFill>
                <a:latin typeface="Roboto Black" panose="02000000000000000000" pitchFamily="2" charset="0"/>
                <a:ea typeface="Roboto Black" panose="02000000000000000000" pitchFamily="2" charset="0"/>
                <a:cs typeface="Verdana" panose="020B0604030504040204" pitchFamily="34" charset="0"/>
              </a:rPr>
              <a:t>etodología</a:t>
            </a:r>
            <a:endParaRPr lang="es-ES" sz="4267" b="1" dirty="0">
              <a:solidFill>
                <a:prstClr val="white"/>
              </a:solidFill>
              <a:latin typeface="Roboto Black" panose="02000000000000000000" pitchFamily="2" charset="0"/>
              <a:ea typeface="Roboto Black" panose="02000000000000000000" pitchFamily="2" charset="0"/>
              <a:cs typeface="Verdana" panose="020B0604030504040204" pitchFamily="34" charset="0"/>
            </a:endParaRPr>
          </a:p>
          <a:p>
            <a:pPr algn="ctr" defTabSz="609585"/>
            <a:r>
              <a:rPr lang="es-ES" sz="3200" b="1" dirty="0">
                <a:solidFill>
                  <a:prstClr val="white"/>
                </a:solidFill>
                <a:latin typeface="Roboto Black" panose="02000000000000000000" pitchFamily="2" charset="0"/>
                <a:ea typeface="Roboto Black" panose="02000000000000000000" pitchFamily="2" charset="0"/>
                <a:cs typeface="Verdana" panose="020B0604030504040204" pitchFamily="34" charset="0"/>
              </a:rPr>
              <a:t>No es una evaluación país</a:t>
            </a:r>
          </a:p>
        </p:txBody>
      </p:sp>
      <p:sp>
        <p:nvSpPr>
          <p:cNvPr id="3" name="CuadroTexto 2"/>
          <p:cNvSpPr txBox="1"/>
          <p:nvPr/>
        </p:nvSpPr>
        <p:spPr>
          <a:xfrm>
            <a:off x="1009342" y="3347495"/>
            <a:ext cx="4399723" cy="707886"/>
          </a:xfrm>
          <a:prstGeom prst="rect">
            <a:avLst/>
          </a:prstGeom>
          <a:noFill/>
        </p:spPr>
        <p:txBody>
          <a:bodyPr wrap="square" rtlCol="0">
            <a:spAutoFit/>
          </a:bodyPr>
          <a:lstStyle/>
          <a:p>
            <a:pPr algn="just" defTabSz="609585"/>
            <a:r>
              <a:rPr lang="es-ES" sz="2000" dirty="0" smtClean="0">
                <a:solidFill>
                  <a:prstClr val="black"/>
                </a:solidFill>
                <a:latin typeface="Roboto Light" panose="02000000000000000000" pitchFamily="2" charset="0"/>
                <a:ea typeface="Roboto Light" panose="02000000000000000000" pitchFamily="2" charset="0"/>
                <a:cs typeface="Calibri" charset="0"/>
              </a:rPr>
              <a:t>Los compromisos de Lima son 57; </a:t>
            </a:r>
            <a:r>
              <a:rPr lang="es-ES" sz="2000" b="1" dirty="0" smtClean="0">
                <a:solidFill>
                  <a:prstClr val="black"/>
                </a:solidFill>
                <a:latin typeface="Roboto Light" panose="02000000000000000000" pitchFamily="2" charset="0"/>
                <a:ea typeface="Roboto Light" panose="02000000000000000000" pitchFamily="2" charset="0"/>
                <a:cs typeface="Calibri" charset="0"/>
              </a:rPr>
              <a:t>se priorizaron 19</a:t>
            </a:r>
            <a:r>
              <a:rPr lang="es-ES" sz="2000" dirty="0" smtClean="0">
                <a:solidFill>
                  <a:prstClr val="black"/>
                </a:solidFill>
                <a:latin typeface="Roboto Light" panose="02000000000000000000" pitchFamily="2" charset="0"/>
                <a:ea typeface="Roboto Light" panose="02000000000000000000" pitchFamily="2" charset="0"/>
                <a:cs typeface="Calibri" charset="0"/>
              </a:rPr>
              <a:t>.</a:t>
            </a:r>
            <a:endParaRPr lang="es-ES" dirty="0">
              <a:solidFill>
                <a:prstClr val="black"/>
              </a:solidFill>
              <a:latin typeface="Roboto Light" panose="02000000000000000000" pitchFamily="2" charset="0"/>
              <a:ea typeface="Roboto Light" panose="02000000000000000000" pitchFamily="2" charset="0"/>
              <a:cs typeface="Myriad Pro"/>
            </a:endParaRPr>
          </a:p>
        </p:txBody>
      </p:sp>
      <p:pic>
        <p:nvPicPr>
          <p:cNvPr id="6" name="Gráfico 5" descr="Insignia 1 contorno">
            <a:extLst>
              <a:ext uri="{FF2B5EF4-FFF2-40B4-BE49-F238E27FC236}">
                <a16:creationId xmlns:a16="http://schemas.microsoft.com/office/drawing/2014/main" id="{3559F8FF-00ED-4F9F-BA89-A36092D8ED4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14646" y="3302062"/>
            <a:ext cx="794696" cy="794696"/>
          </a:xfrm>
          <a:prstGeom prst="rect">
            <a:avLst/>
          </a:prstGeom>
        </p:spPr>
      </p:pic>
      <p:pic>
        <p:nvPicPr>
          <p:cNvPr id="8" name="Gráfico 7" descr="Insignia contorno">
            <a:extLst>
              <a:ext uri="{FF2B5EF4-FFF2-40B4-BE49-F238E27FC236}">
                <a16:creationId xmlns:a16="http://schemas.microsoft.com/office/drawing/2014/main" id="{C7A6795B-C4F7-4D26-81D0-5F432181437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13456" y="4318999"/>
            <a:ext cx="794696" cy="794696"/>
          </a:xfrm>
          <a:prstGeom prst="rect">
            <a:avLst/>
          </a:prstGeom>
        </p:spPr>
      </p:pic>
      <p:pic>
        <p:nvPicPr>
          <p:cNvPr id="10" name="Gráfico 9" descr="Insignia 4 contorno">
            <a:extLst>
              <a:ext uri="{FF2B5EF4-FFF2-40B4-BE49-F238E27FC236}">
                <a16:creationId xmlns:a16="http://schemas.microsoft.com/office/drawing/2014/main" id="{38BF1DCF-9950-44ED-906F-F566CC35F1B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237850" y="1943199"/>
            <a:ext cx="794696" cy="794696"/>
          </a:xfrm>
          <a:prstGeom prst="rect">
            <a:avLst/>
          </a:prstGeom>
        </p:spPr>
      </p:pic>
      <p:pic>
        <p:nvPicPr>
          <p:cNvPr id="12" name="Gráfico 11" descr="Insignia 3 contorno">
            <a:extLst>
              <a:ext uri="{FF2B5EF4-FFF2-40B4-BE49-F238E27FC236}">
                <a16:creationId xmlns:a16="http://schemas.microsoft.com/office/drawing/2014/main" id="{851308E9-90D1-42B4-A193-EC291E836E1C}"/>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237850" y="415119"/>
            <a:ext cx="794696" cy="794696"/>
          </a:xfrm>
          <a:prstGeom prst="rect">
            <a:avLst/>
          </a:prstGeom>
        </p:spPr>
      </p:pic>
      <p:sp>
        <p:nvSpPr>
          <p:cNvPr id="11" name="CuadroTexto 10">
            <a:extLst>
              <a:ext uri="{FF2B5EF4-FFF2-40B4-BE49-F238E27FC236}">
                <a16:creationId xmlns:a16="http://schemas.microsoft.com/office/drawing/2014/main" id="{B4257333-5209-4878-A75F-81D7446F14DD}"/>
              </a:ext>
            </a:extLst>
          </p:cNvPr>
          <p:cNvSpPr txBox="1"/>
          <p:nvPr/>
        </p:nvSpPr>
        <p:spPr>
          <a:xfrm>
            <a:off x="1008152" y="4366440"/>
            <a:ext cx="4400913" cy="1569660"/>
          </a:xfrm>
          <a:prstGeom prst="rect">
            <a:avLst/>
          </a:prstGeom>
          <a:noFill/>
        </p:spPr>
        <p:txBody>
          <a:bodyPr wrap="square">
            <a:spAutoFit/>
          </a:bodyPr>
          <a:lstStyle/>
          <a:p>
            <a:pPr algn="just" defTabSz="609585"/>
            <a:r>
              <a:rPr lang="es-ES" sz="1600" b="1" dirty="0">
                <a:solidFill>
                  <a:prstClr val="black"/>
                </a:solidFill>
                <a:latin typeface="Roboto Light" panose="02000000000000000000" pitchFamily="2" charset="0"/>
                <a:ea typeface="Roboto Light" panose="02000000000000000000" pitchFamily="2" charset="0"/>
                <a:cs typeface="Calibri" charset="0"/>
              </a:rPr>
              <a:t>5 grandes ejes temáticos</a:t>
            </a:r>
            <a:r>
              <a:rPr lang="es-ES" sz="1600" dirty="0">
                <a:solidFill>
                  <a:prstClr val="black"/>
                </a:solidFill>
                <a:latin typeface="Roboto Light" panose="02000000000000000000" pitchFamily="2" charset="0"/>
                <a:ea typeface="Roboto Light" panose="02000000000000000000" pitchFamily="2" charset="0"/>
                <a:cs typeface="Calibri" charset="0"/>
              </a:rPr>
              <a:t>:</a:t>
            </a:r>
          </a:p>
          <a:p>
            <a:pPr marL="514350" indent="-514350" algn="just" defTabSz="609585">
              <a:buFont typeface="+mj-lt"/>
              <a:buAutoNum type="alphaLcParenR"/>
            </a:pPr>
            <a:r>
              <a:rPr lang="es-ES" sz="1600" dirty="0">
                <a:solidFill>
                  <a:prstClr val="black"/>
                </a:solidFill>
                <a:latin typeface="Roboto Light" panose="02000000000000000000" pitchFamily="2" charset="0"/>
                <a:ea typeface="Roboto Light" panose="02000000000000000000" pitchFamily="2" charset="0"/>
                <a:cs typeface="Calibri" charset="0"/>
              </a:rPr>
              <a:t>Gobernabilidad Democrática, </a:t>
            </a:r>
          </a:p>
          <a:p>
            <a:pPr marL="514350" indent="-514350" algn="just" defTabSz="609585">
              <a:buFont typeface="+mj-lt"/>
              <a:buAutoNum type="alphaLcParenR"/>
            </a:pPr>
            <a:r>
              <a:rPr lang="es-ES" sz="1600" dirty="0">
                <a:solidFill>
                  <a:prstClr val="black"/>
                </a:solidFill>
                <a:latin typeface="Roboto Light" panose="02000000000000000000" pitchFamily="2" charset="0"/>
                <a:ea typeface="Roboto Light" panose="02000000000000000000" pitchFamily="2" charset="0"/>
                <a:cs typeface="Calibri" charset="0"/>
              </a:rPr>
              <a:t>Acceso a la Información, </a:t>
            </a:r>
          </a:p>
          <a:p>
            <a:pPr marL="514350" indent="-514350" algn="just" defTabSz="609585">
              <a:buFont typeface="+mj-lt"/>
              <a:buAutoNum type="alphaLcParenR"/>
            </a:pPr>
            <a:r>
              <a:rPr lang="es-ES" sz="1600" dirty="0">
                <a:solidFill>
                  <a:prstClr val="black"/>
                </a:solidFill>
                <a:latin typeface="Roboto Light" panose="02000000000000000000" pitchFamily="2" charset="0"/>
                <a:ea typeface="Roboto Light" panose="02000000000000000000" pitchFamily="2" charset="0"/>
                <a:cs typeface="Calibri" charset="0"/>
              </a:rPr>
              <a:t>Financiamiento a Política, </a:t>
            </a:r>
          </a:p>
          <a:p>
            <a:pPr marL="514350" indent="-514350" algn="just" defTabSz="609585">
              <a:buFont typeface="+mj-lt"/>
              <a:buAutoNum type="alphaLcParenR"/>
            </a:pPr>
            <a:r>
              <a:rPr lang="es-ES" sz="1600" dirty="0">
                <a:solidFill>
                  <a:prstClr val="black"/>
                </a:solidFill>
                <a:latin typeface="Roboto Light" panose="02000000000000000000" pitchFamily="2" charset="0"/>
                <a:ea typeface="Roboto Light" panose="02000000000000000000" pitchFamily="2" charset="0"/>
                <a:cs typeface="Calibri" charset="0"/>
              </a:rPr>
              <a:t>Compras Públicas y </a:t>
            </a:r>
          </a:p>
          <a:p>
            <a:pPr marL="514350" indent="-514350" algn="just" defTabSz="609585">
              <a:buFont typeface="+mj-lt"/>
              <a:buAutoNum type="alphaLcParenR"/>
            </a:pPr>
            <a:r>
              <a:rPr lang="es-ES" sz="1600" dirty="0">
                <a:solidFill>
                  <a:prstClr val="black"/>
                </a:solidFill>
                <a:latin typeface="Roboto Light" panose="02000000000000000000" pitchFamily="2" charset="0"/>
                <a:ea typeface="Roboto Light" panose="02000000000000000000" pitchFamily="2" charset="0"/>
                <a:cs typeface="Calibri" charset="0"/>
              </a:rPr>
              <a:t>Cooperación Jurídica Internacional</a:t>
            </a:r>
          </a:p>
        </p:txBody>
      </p:sp>
      <p:sp>
        <p:nvSpPr>
          <p:cNvPr id="13" name="CuadroTexto 12">
            <a:extLst>
              <a:ext uri="{FF2B5EF4-FFF2-40B4-BE49-F238E27FC236}">
                <a16:creationId xmlns:a16="http://schemas.microsoft.com/office/drawing/2014/main" id="{E017322B-CF5B-498C-9A1F-D98681F35902}"/>
              </a:ext>
            </a:extLst>
          </p:cNvPr>
          <p:cNvSpPr txBox="1"/>
          <p:nvPr/>
        </p:nvSpPr>
        <p:spPr>
          <a:xfrm>
            <a:off x="7032546" y="485042"/>
            <a:ext cx="4956375" cy="861774"/>
          </a:xfrm>
          <a:prstGeom prst="rect">
            <a:avLst/>
          </a:prstGeom>
          <a:noFill/>
        </p:spPr>
        <p:txBody>
          <a:bodyPr wrap="square">
            <a:spAutoFit/>
          </a:bodyPr>
          <a:lstStyle/>
          <a:p>
            <a:pPr algn="just" defTabSz="609585"/>
            <a:r>
              <a:rPr lang="es-ES" sz="1600" b="1" dirty="0">
                <a:solidFill>
                  <a:prstClr val="black"/>
                </a:solidFill>
                <a:latin typeface="Roboto Light" panose="02000000000000000000" pitchFamily="2" charset="0"/>
                <a:ea typeface="Roboto Light" panose="02000000000000000000" pitchFamily="2" charset="0"/>
                <a:cs typeface="Calibri" charset="0"/>
              </a:rPr>
              <a:t>Período de evaluación</a:t>
            </a:r>
            <a:r>
              <a:rPr lang="es-ES" sz="1600" dirty="0">
                <a:solidFill>
                  <a:prstClr val="black"/>
                </a:solidFill>
                <a:latin typeface="Roboto Light" panose="02000000000000000000" pitchFamily="2" charset="0"/>
                <a:ea typeface="Roboto Light" panose="02000000000000000000" pitchFamily="2" charset="0"/>
                <a:cs typeface="Calibri" charset="0"/>
              </a:rPr>
              <a:t> </a:t>
            </a:r>
          </a:p>
          <a:p>
            <a:pPr marL="457200" indent="-457200" algn="just" defTabSz="609585">
              <a:buFont typeface="Arial" panose="020B0604020202020204" pitchFamily="34" charset="0"/>
              <a:buChar char="•"/>
            </a:pPr>
            <a:r>
              <a:rPr lang="es-ES" sz="1600" dirty="0">
                <a:solidFill>
                  <a:prstClr val="black"/>
                </a:solidFill>
                <a:latin typeface="Roboto Light" panose="02000000000000000000" pitchFamily="2" charset="0"/>
                <a:ea typeface="Roboto Light" panose="02000000000000000000" pitchFamily="2" charset="0"/>
                <a:cs typeface="Calibri" charset="0"/>
              </a:rPr>
              <a:t>2018-2020; no contempla los efectos COVID-19.</a:t>
            </a:r>
          </a:p>
          <a:p>
            <a:pPr marL="457200" indent="-457200" algn="just" defTabSz="609585">
              <a:buFont typeface="Arial" panose="020B0604020202020204" pitchFamily="34" charset="0"/>
              <a:buChar char="•"/>
            </a:pPr>
            <a:r>
              <a:rPr lang="es-ES" sz="1600" dirty="0">
                <a:solidFill>
                  <a:prstClr val="black"/>
                </a:solidFill>
                <a:latin typeface="Roboto Light" panose="02000000000000000000" pitchFamily="2" charset="0"/>
                <a:ea typeface="Roboto Light" panose="02000000000000000000" pitchFamily="2" charset="0"/>
                <a:cs typeface="Calibri" charset="0"/>
              </a:rPr>
              <a:t>Tiempo: octubre, 2020 a junio 2021</a:t>
            </a:r>
          </a:p>
        </p:txBody>
      </p:sp>
      <p:sp>
        <p:nvSpPr>
          <p:cNvPr id="14" name="CuadroTexto 13">
            <a:extLst>
              <a:ext uri="{FF2B5EF4-FFF2-40B4-BE49-F238E27FC236}">
                <a16:creationId xmlns:a16="http://schemas.microsoft.com/office/drawing/2014/main" id="{6CAA8391-9AA9-4937-8EA6-19A084404C40}"/>
              </a:ext>
            </a:extLst>
          </p:cNvPr>
          <p:cNvSpPr txBox="1"/>
          <p:nvPr/>
        </p:nvSpPr>
        <p:spPr>
          <a:xfrm>
            <a:off x="7032546" y="2059466"/>
            <a:ext cx="4956375" cy="3293209"/>
          </a:xfrm>
          <a:prstGeom prst="rect">
            <a:avLst/>
          </a:prstGeom>
          <a:noFill/>
        </p:spPr>
        <p:txBody>
          <a:bodyPr wrap="square">
            <a:spAutoFit/>
          </a:bodyPr>
          <a:lstStyle/>
          <a:p>
            <a:pPr algn="just" defTabSz="609585"/>
            <a:r>
              <a:rPr lang="es-ES" sz="1600" b="1" dirty="0">
                <a:solidFill>
                  <a:prstClr val="black"/>
                </a:solidFill>
                <a:latin typeface="Roboto Light" panose="02000000000000000000" pitchFamily="2" charset="0"/>
                <a:ea typeface="Roboto Light" panose="02000000000000000000" pitchFamily="2" charset="0"/>
                <a:cs typeface="Calibri" charset="0"/>
              </a:rPr>
              <a:t>Puntuación: </a:t>
            </a:r>
          </a:p>
          <a:p>
            <a:pPr marL="457200" indent="-457200" algn="just" defTabSz="609585">
              <a:buFont typeface="+mj-lt"/>
              <a:buAutoNum type="arabicPeriod"/>
            </a:pPr>
            <a:r>
              <a:rPr lang="es-ES" sz="1600" dirty="0">
                <a:solidFill>
                  <a:prstClr val="black"/>
                </a:solidFill>
                <a:latin typeface="Roboto Light" panose="02000000000000000000" pitchFamily="2" charset="0"/>
                <a:ea typeface="Roboto Light" panose="02000000000000000000" pitchFamily="2" charset="0"/>
                <a:cs typeface="Calibri" charset="0"/>
              </a:rPr>
              <a:t>Preguntas con respuestas de </a:t>
            </a:r>
            <a:r>
              <a:rPr lang="es-ES" sz="1600" dirty="0" smtClean="0">
                <a:solidFill>
                  <a:prstClr val="black"/>
                </a:solidFill>
                <a:latin typeface="Roboto Light" panose="02000000000000000000" pitchFamily="2" charset="0"/>
                <a:ea typeface="Roboto Light" panose="02000000000000000000" pitchFamily="2" charset="0"/>
                <a:cs typeface="Calibri" charset="0"/>
              </a:rPr>
              <a:t>Sí/No </a:t>
            </a:r>
            <a:endParaRPr lang="es-ES" sz="1600" dirty="0">
              <a:solidFill>
                <a:prstClr val="black"/>
              </a:solidFill>
              <a:latin typeface="Roboto Light" panose="02000000000000000000" pitchFamily="2" charset="0"/>
              <a:ea typeface="Roboto Light" panose="02000000000000000000" pitchFamily="2" charset="0"/>
              <a:cs typeface="Calibri" charset="0"/>
            </a:endParaRPr>
          </a:p>
          <a:p>
            <a:pPr marL="914400" lvl="1" indent="-457200" algn="just" defTabSz="609585">
              <a:buFont typeface="Arial" panose="020B0604020202020204" pitchFamily="34" charset="0"/>
              <a:buChar char="•"/>
            </a:pPr>
            <a:r>
              <a:rPr lang="es-ES" sz="1600" dirty="0">
                <a:solidFill>
                  <a:prstClr val="black"/>
                </a:solidFill>
                <a:latin typeface="Roboto Light" panose="02000000000000000000" pitchFamily="2" charset="0"/>
                <a:ea typeface="Roboto Light" panose="02000000000000000000" pitchFamily="2" charset="0"/>
                <a:cs typeface="Calibri" charset="0"/>
              </a:rPr>
              <a:t>65 preguntas sobre existencia normativa</a:t>
            </a:r>
          </a:p>
          <a:p>
            <a:pPr marL="914400" lvl="1" indent="-457200" algn="just" defTabSz="609585">
              <a:buFont typeface="Arial" panose="020B0604020202020204" pitchFamily="34" charset="0"/>
              <a:buChar char="•"/>
            </a:pPr>
            <a:r>
              <a:rPr lang="es-ES" sz="1600" dirty="0">
                <a:solidFill>
                  <a:prstClr val="black"/>
                </a:solidFill>
                <a:latin typeface="Roboto Light" panose="02000000000000000000" pitchFamily="2" charset="0"/>
                <a:ea typeface="Roboto Light" panose="02000000000000000000" pitchFamily="2" charset="0"/>
                <a:cs typeface="Calibri" charset="0"/>
              </a:rPr>
              <a:t>58 preguntas de aplicación práctica de la norma</a:t>
            </a:r>
          </a:p>
          <a:p>
            <a:pPr marL="457200" indent="-457200" algn="just" defTabSz="609585">
              <a:buFont typeface="+mj-lt"/>
              <a:buAutoNum type="arabicPeriod"/>
            </a:pPr>
            <a:r>
              <a:rPr lang="es-ES" sz="1600" dirty="0">
                <a:solidFill>
                  <a:prstClr val="black"/>
                </a:solidFill>
                <a:latin typeface="Roboto Light" panose="02000000000000000000" pitchFamily="2" charset="0"/>
                <a:ea typeface="Roboto Light" panose="02000000000000000000" pitchFamily="2" charset="0"/>
                <a:cs typeface="Calibri" charset="0"/>
              </a:rPr>
              <a:t>Nivel de avance </a:t>
            </a:r>
          </a:p>
          <a:p>
            <a:pPr marL="914400" lvl="1" indent="-457200" algn="just" defTabSz="609585">
              <a:buFont typeface="Arial" panose="020B0604020202020204" pitchFamily="34" charset="0"/>
              <a:buChar char="•"/>
            </a:pPr>
            <a:r>
              <a:rPr lang="es-ES" sz="1600" dirty="0">
                <a:solidFill>
                  <a:prstClr val="black"/>
                </a:solidFill>
                <a:latin typeface="Roboto Light" panose="02000000000000000000" pitchFamily="2" charset="0"/>
                <a:ea typeface="Roboto Light" panose="02000000000000000000" pitchFamily="2" charset="0"/>
                <a:cs typeface="Calibri" charset="0"/>
              </a:rPr>
              <a:t>0: </a:t>
            </a:r>
            <a:r>
              <a:rPr lang="es-ES" sz="1600" dirty="0" smtClean="0">
                <a:solidFill>
                  <a:prstClr val="black"/>
                </a:solidFill>
                <a:latin typeface="Roboto Light" panose="02000000000000000000" pitchFamily="2" charset="0"/>
                <a:ea typeface="Roboto Light" panose="02000000000000000000" pitchFamily="2" charset="0"/>
                <a:cs typeface="Calibri" charset="0"/>
              </a:rPr>
              <a:t>No registra</a:t>
            </a:r>
            <a:endParaRPr lang="es-ES" sz="1600" dirty="0">
              <a:solidFill>
                <a:prstClr val="black"/>
              </a:solidFill>
              <a:latin typeface="Roboto Light" panose="02000000000000000000" pitchFamily="2" charset="0"/>
              <a:ea typeface="Roboto Light" panose="02000000000000000000" pitchFamily="2" charset="0"/>
              <a:cs typeface="Calibri" charset="0"/>
            </a:endParaRPr>
          </a:p>
          <a:p>
            <a:pPr marL="914400" lvl="1" indent="-457200" algn="just" defTabSz="609585">
              <a:buFont typeface="Arial" panose="020B0604020202020204" pitchFamily="34" charset="0"/>
              <a:buChar char="•"/>
            </a:pPr>
            <a:r>
              <a:rPr lang="es-ES" sz="1600" dirty="0">
                <a:solidFill>
                  <a:prstClr val="black"/>
                </a:solidFill>
                <a:latin typeface="Roboto Light" panose="02000000000000000000" pitchFamily="2" charset="0"/>
                <a:ea typeface="Roboto Light" panose="02000000000000000000" pitchFamily="2" charset="0"/>
                <a:cs typeface="Calibri" charset="0"/>
              </a:rPr>
              <a:t>1: Bajo </a:t>
            </a:r>
          </a:p>
          <a:p>
            <a:pPr marL="914400" lvl="1" indent="-457200" algn="just" defTabSz="609585">
              <a:buFont typeface="Arial" panose="020B0604020202020204" pitchFamily="34" charset="0"/>
              <a:buChar char="•"/>
            </a:pPr>
            <a:r>
              <a:rPr lang="es-ES" sz="1600" dirty="0">
                <a:solidFill>
                  <a:prstClr val="black"/>
                </a:solidFill>
                <a:latin typeface="Roboto Light" panose="02000000000000000000" pitchFamily="2" charset="0"/>
                <a:ea typeface="Roboto Light" panose="02000000000000000000" pitchFamily="2" charset="0"/>
                <a:cs typeface="Calibri" charset="0"/>
              </a:rPr>
              <a:t>2: Medio </a:t>
            </a:r>
          </a:p>
          <a:p>
            <a:pPr marL="914400" lvl="1" indent="-457200" algn="just" defTabSz="609585">
              <a:buFont typeface="Arial" panose="020B0604020202020204" pitchFamily="34" charset="0"/>
              <a:buChar char="•"/>
            </a:pPr>
            <a:r>
              <a:rPr lang="es-ES" sz="1600" dirty="0">
                <a:solidFill>
                  <a:prstClr val="black"/>
                </a:solidFill>
                <a:latin typeface="Roboto Light" panose="02000000000000000000" pitchFamily="2" charset="0"/>
                <a:ea typeface="Roboto Light" panose="02000000000000000000" pitchFamily="2" charset="0"/>
                <a:cs typeface="Calibri" charset="0"/>
              </a:rPr>
              <a:t>3: Alto</a:t>
            </a:r>
          </a:p>
          <a:p>
            <a:pPr marL="457200" indent="-457200" algn="just" defTabSz="609585">
              <a:buFont typeface="+mj-lt"/>
              <a:buAutoNum type="arabicPeriod"/>
            </a:pPr>
            <a:r>
              <a:rPr lang="es-ES" sz="1600" dirty="0">
                <a:solidFill>
                  <a:prstClr val="black"/>
                </a:solidFill>
                <a:latin typeface="Roboto Light" panose="02000000000000000000" pitchFamily="2" charset="0"/>
                <a:ea typeface="Roboto Light" panose="02000000000000000000" pitchFamily="2" charset="0"/>
                <a:cs typeface="Calibri" charset="0"/>
              </a:rPr>
              <a:t>Se mide eficacia, pertinencia y sostenibilidad de las medidas</a:t>
            </a:r>
          </a:p>
          <a:p>
            <a:pPr marL="457200" indent="-457200" algn="just" defTabSz="609585">
              <a:buFont typeface="+mj-lt"/>
              <a:buAutoNum type="arabicPeriod"/>
            </a:pPr>
            <a:r>
              <a:rPr lang="es-ES" sz="1600" dirty="0">
                <a:solidFill>
                  <a:prstClr val="black"/>
                </a:solidFill>
                <a:latin typeface="Roboto Light" panose="02000000000000000000" pitchFamily="2" charset="0"/>
                <a:ea typeface="Roboto Light" panose="02000000000000000000" pitchFamily="2" charset="0"/>
                <a:cs typeface="Calibri" charset="0"/>
              </a:rPr>
              <a:t>Peso por eje no es diferenciado </a:t>
            </a:r>
          </a:p>
        </p:txBody>
      </p:sp>
      <p:pic>
        <p:nvPicPr>
          <p:cNvPr id="15" name="Imagen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3814" y="5615396"/>
            <a:ext cx="1983108" cy="1120888"/>
          </a:xfrm>
          <a:prstGeom prst="rect">
            <a:avLst/>
          </a:prstGeom>
        </p:spPr>
      </p:pic>
      <p:pic>
        <p:nvPicPr>
          <p:cNvPr id="16" name="Imagen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4504" y="5769162"/>
            <a:ext cx="1596084" cy="840438"/>
          </a:xfrm>
          <a:prstGeom prst="rect">
            <a:avLst/>
          </a:prstGeom>
        </p:spPr>
      </p:pic>
      <p:pic>
        <p:nvPicPr>
          <p:cNvPr id="17" name="Imagen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426598" y="5769161"/>
            <a:ext cx="990060" cy="813357"/>
          </a:xfrm>
          <a:prstGeom prst="rect">
            <a:avLst/>
          </a:prstGeom>
        </p:spPr>
      </p:pic>
    </p:spTree>
    <p:extLst>
      <p:ext uri="{BB962C8B-B14F-4D97-AF65-F5344CB8AC3E}">
        <p14:creationId xmlns:p14="http://schemas.microsoft.com/office/powerpoint/2010/main" val="700880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90418" y="656854"/>
            <a:ext cx="8622706" cy="461665"/>
          </a:xfrm>
          <a:prstGeom prst="rect">
            <a:avLst/>
          </a:prstGeom>
          <a:noFill/>
        </p:spPr>
        <p:txBody>
          <a:bodyPr wrap="square" rtlCol="0">
            <a:spAutoFit/>
          </a:bodyPr>
          <a:lstStyle/>
          <a:p>
            <a:pPr defTabSz="609585"/>
            <a:r>
              <a:rPr lang="es-MX" sz="24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Miembros OCC y trabajo realizado</a:t>
            </a:r>
            <a:endParaRPr lang="es-ES" sz="2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Grupo 3">
            <a:extLst>
              <a:ext uri="{FF2B5EF4-FFF2-40B4-BE49-F238E27FC236}">
                <a16:creationId xmlns:a16="http://schemas.microsoft.com/office/drawing/2014/main" id="{8E5EFEF7-8976-4CE2-850A-3C4188A30F8E}"/>
              </a:ext>
            </a:extLst>
          </p:cNvPr>
          <p:cNvGrpSpPr/>
          <p:nvPr/>
        </p:nvGrpSpPr>
        <p:grpSpPr>
          <a:xfrm>
            <a:off x="2120845" y="1177134"/>
            <a:ext cx="3171593" cy="1328388"/>
            <a:chOff x="181843" y="3044137"/>
            <a:chExt cx="3336475" cy="1395446"/>
          </a:xfrm>
          <a:solidFill>
            <a:schemeClr val="accent3">
              <a:lumMod val="50000"/>
            </a:schemeClr>
          </a:solidFill>
        </p:grpSpPr>
        <p:sp>
          <p:nvSpPr>
            <p:cNvPr id="5" name="Rectángulo 4">
              <a:extLst>
                <a:ext uri="{FF2B5EF4-FFF2-40B4-BE49-F238E27FC236}">
                  <a16:creationId xmlns:a16="http://schemas.microsoft.com/office/drawing/2014/main" id="{1BEEEE02-C190-45F2-8D1B-9202E0242599}"/>
                </a:ext>
              </a:extLst>
            </p:cNvPr>
            <p:cNvSpPr/>
            <p:nvPr/>
          </p:nvSpPr>
          <p:spPr>
            <a:xfrm>
              <a:off x="1183397" y="3145286"/>
              <a:ext cx="2334921" cy="1116508"/>
            </a:xfrm>
            <a:prstGeom prst="rect">
              <a:avLst/>
            </a:prstGeom>
            <a:no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dirty="0">
                  <a:solidFill>
                    <a:prstClr val="black"/>
                  </a:solidFill>
                  <a:latin typeface="Roboto Light" panose="02000000000000000000" pitchFamily="2" charset="0"/>
                  <a:ea typeface="Roboto Light" panose="02000000000000000000" pitchFamily="2" charset="0"/>
                </a:rPr>
                <a:t>Personas involucradas directamente</a:t>
              </a:r>
            </a:p>
          </p:txBody>
        </p:sp>
        <p:sp>
          <p:nvSpPr>
            <p:cNvPr id="6" name="Lágrima 5">
              <a:extLst>
                <a:ext uri="{FF2B5EF4-FFF2-40B4-BE49-F238E27FC236}">
                  <a16:creationId xmlns:a16="http://schemas.microsoft.com/office/drawing/2014/main" id="{DA5F07AF-90A8-480D-B7FF-84A8E0037C98}"/>
                </a:ext>
              </a:extLst>
            </p:cNvPr>
            <p:cNvSpPr/>
            <p:nvPr/>
          </p:nvSpPr>
          <p:spPr>
            <a:xfrm>
              <a:off x="181843" y="3044137"/>
              <a:ext cx="1288879" cy="1395446"/>
            </a:xfrm>
            <a:prstGeom prst="teardrop">
              <a:avLst/>
            </a:prstGeom>
            <a:solidFill>
              <a:schemeClr val="tx2">
                <a:lumMod val="50000"/>
              </a:schemeClr>
            </a:solid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4400" dirty="0">
                  <a:solidFill>
                    <a:prstClr val="white"/>
                  </a:solidFill>
                  <a:latin typeface="Roboto Black" panose="02000000000000000000" pitchFamily="2" charset="0"/>
                  <a:ea typeface="Roboto Black" panose="02000000000000000000" pitchFamily="2" charset="0"/>
                </a:rPr>
                <a:t>35</a:t>
              </a:r>
            </a:p>
          </p:txBody>
        </p:sp>
      </p:grpSp>
      <p:grpSp>
        <p:nvGrpSpPr>
          <p:cNvPr id="7" name="Grupo 6">
            <a:extLst>
              <a:ext uri="{FF2B5EF4-FFF2-40B4-BE49-F238E27FC236}">
                <a16:creationId xmlns:a16="http://schemas.microsoft.com/office/drawing/2014/main" id="{8E5EFEF7-8976-4CE2-850A-3C4188A30F8E}"/>
              </a:ext>
            </a:extLst>
          </p:cNvPr>
          <p:cNvGrpSpPr/>
          <p:nvPr/>
        </p:nvGrpSpPr>
        <p:grpSpPr>
          <a:xfrm>
            <a:off x="7641531" y="1140655"/>
            <a:ext cx="3171593" cy="1328388"/>
            <a:chOff x="181843" y="3044137"/>
            <a:chExt cx="3336475" cy="1395446"/>
          </a:xfrm>
          <a:solidFill>
            <a:schemeClr val="accent3">
              <a:lumMod val="50000"/>
            </a:schemeClr>
          </a:solidFill>
        </p:grpSpPr>
        <p:sp>
          <p:nvSpPr>
            <p:cNvPr id="8" name="Rectángulo 7">
              <a:extLst>
                <a:ext uri="{FF2B5EF4-FFF2-40B4-BE49-F238E27FC236}">
                  <a16:creationId xmlns:a16="http://schemas.microsoft.com/office/drawing/2014/main" id="{1BEEEE02-C190-45F2-8D1B-9202E0242599}"/>
                </a:ext>
              </a:extLst>
            </p:cNvPr>
            <p:cNvSpPr/>
            <p:nvPr/>
          </p:nvSpPr>
          <p:spPr>
            <a:xfrm>
              <a:off x="1183397" y="3145286"/>
              <a:ext cx="2334921" cy="1116508"/>
            </a:xfrm>
            <a:prstGeom prst="rect">
              <a:avLst/>
            </a:prstGeom>
            <a:noFill/>
            <a:ln>
              <a:solidFill>
                <a:schemeClr val="accent6"/>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dirty="0">
                  <a:solidFill>
                    <a:prstClr val="black"/>
                  </a:solidFill>
                  <a:latin typeface="Roboto Light" panose="02000000000000000000" pitchFamily="2" charset="0"/>
                  <a:ea typeface="Roboto Light" panose="02000000000000000000" pitchFamily="2" charset="0"/>
                </a:rPr>
                <a:t>Instrumentos jurídicos consultados</a:t>
              </a:r>
            </a:p>
          </p:txBody>
        </p:sp>
        <p:sp>
          <p:nvSpPr>
            <p:cNvPr id="9" name="Lágrima 8">
              <a:extLst>
                <a:ext uri="{FF2B5EF4-FFF2-40B4-BE49-F238E27FC236}">
                  <a16:creationId xmlns:a16="http://schemas.microsoft.com/office/drawing/2014/main" id="{DA5F07AF-90A8-480D-B7FF-84A8E0037C98}"/>
                </a:ext>
              </a:extLst>
            </p:cNvPr>
            <p:cNvSpPr/>
            <p:nvPr/>
          </p:nvSpPr>
          <p:spPr>
            <a:xfrm>
              <a:off x="181843" y="3044137"/>
              <a:ext cx="1288879" cy="1395446"/>
            </a:xfrm>
            <a:prstGeom prst="teardrop">
              <a:avLst/>
            </a:prstGeom>
            <a:solidFill>
              <a:schemeClr val="accent6"/>
            </a:solidFill>
            <a:ln>
              <a:solidFill>
                <a:srgbClr val="FF4242"/>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4400" dirty="0">
                  <a:solidFill>
                    <a:prstClr val="white"/>
                  </a:solidFill>
                  <a:latin typeface="Roboto Black" panose="02000000000000000000" pitchFamily="2" charset="0"/>
                  <a:ea typeface="Roboto Black" panose="02000000000000000000" pitchFamily="2" charset="0"/>
                </a:rPr>
                <a:t>35</a:t>
              </a:r>
            </a:p>
          </p:txBody>
        </p:sp>
      </p:grpSp>
      <p:grpSp>
        <p:nvGrpSpPr>
          <p:cNvPr id="10" name="Grupo 9">
            <a:extLst>
              <a:ext uri="{FF2B5EF4-FFF2-40B4-BE49-F238E27FC236}">
                <a16:creationId xmlns:a16="http://schemas.microsoft.com/office/drawing/2014/main" id="{8E5EFEF7-8976-4CE2-850A-3C4188A30F8E}"/>
              </a:ext>
            </a:extLst>
          </p:cNvPr>
          <p:cNvGrpSpPr/>
          <p:nvPr/>
        </p:nvGrpSpPr>
        <p:grpSpPr>
          <a:xfrm>
            <a:off x="2120844" y="4395715"/>
            <a:ext cx="3171594" cy="1328388"/>
            <a:chOff x="181843" y="3044137"/>
            <a:chExt cx="3336476" cy="1395446"/>
          </a:xfrm>
          <a:solidFill>
            <a:schemeClr val="accent3">
              <a:lumMod val="50000"/>
            </a:schemeClr>
          </a:solidFill>
        </p:grpSpPr>
        <p:sp>
          <p:nvSpPr>
            <p:cNvPr id="11" name="Rectángulo 10">
              <a:extLst>
                <a:ext uri="{FF2B5EF4-FFF2-40B4-BE49-F238E27FC236}">
                  <a16:creationId xmlns:a16="http://schemas.microsoft.com/office/drawing/2014/main" id="{1BEEEE02-C190-45F2-8D1B-9202E0242599}"/>
                </a:ext>
              </a:extLst>
            </p:cNvPr>
            <p:cNvSpPr/>
            <p:nvPr/>
          </p:nvSpPr>
          <p:spPr>
            <a:xfrm>
              <a:off x="1183397" y="3145287"/>
              <a:ext cx="2334922" cy="1116509"/>
            </a:xfrm>
            <a:prstGeom prst="rect">
              <a:avLst/>
            </a:prstGeom>
            <a:noFill/>
            <a:ln>
              <a:solidFill>
                <a:schemeClr val="accent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dirty="0">
                  <a:solidFill>
                    <a:prstClr val="black"/>
                  </a:solidFill>
                  <a:latin typeface="Roboto Light" panose="02000000000000000000" pitchFamily="2" charset="0"/>
                  <a:ea typeface="Roboto Light" panose="02000000000000000000" pitchFamily="2" charset="0"/>
                </a:rPr>
                <a:t>Medio de comunicación </a:t>
              </a:r>
            </a:p>
            <a:p>
              <a:pPr algn="r" defTabSz="609585"/>
              <a:r>
                <a:rPr lang="es-CO" dirty="0">
                  <a:solidFill>
                    <a:prstClr val="black"/>
                  </a:solidFill>
                  <a:latin typeface="Roboto Light" panose="02000000000000000000" pitchFamily="2" charset="0"/>
                  <a:ea typeface="Roboto Light" panose="02000000000000000000" pitchFamily="2" charset="0"/>
                </a:rPr>
                <a:t>(5 invitados)</a:t>
              </a:r>
            </a:p>
          </p:txBody>
        </p:sp>
        <p:sp>
          <p:nvSpPr>
            <p:cNvPr id="12" name="Lágrima 11">
              <a:extLst>
                <a:ext uri="{FF2B5EF4-FFF2-40B4-BE49-F238E27FC236}">
                  <a16:creationId xmlns:a16="http://schemas.microsoft.com/office/drawing/2014/main" id="{DA5F07AF-90A8-480D-B7FF-84A8E0037C98}"/>
                </a:ext>
              </a:extLst>
            </p:cNvPr>
            <p:cNvSpPr/>
            <p:nvPr/>
          </p:nvSpPr>
          <p:spPr>
            <a:xfrm>
              <a:off x="181843" y="3044137"/>
              <a:ext cx="1288879" cy="1395446"/>
            </a:xfrm>
            <a:prstGeom prst="teardrop">
              <a:avLst/>
            </a:prstGeom>
            <a:solidFill>
              <a:schemeClr val="accent4">
                <a:lumMod val="50000"/>
              </a:schemeClr>
            </a:solidFill>
            <a:ln>
              <a:solidFill>
                <a:schemeClr val="accent4">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4400" dirty="0">
                  <a:solidFill>
                    <a:prstClr val="white"/>
                  </a:solidFill>
                  <a:latin typeface="Roboto Black" panose="02000000000000000000" pitchFamily="2" charset="0"/>
                  <a:ea typeface="Roboto Black" panose="02000000000000000000" pitchFamily="2" charset="0"/>
                </a:rPr>
                <a:t>1</a:t>
              </a:r>
            </a:p>
          </p:txBody>
        </p:sp>
      </p:grpSp>
      <p:grpSp>
        <p:nvGrpSpPr>
          <p:cNvPr id="13" name="Grupo 12">
            <a:extLst>
              <a:ext uri="{FF2B5EF4-FFF2-40B4-BE49-F238E27FC236}">
                <a16:creationId xmlns:a16="http://schemas.microsoft.com/office/drawing/2014/main" id="{8E5EFEF7-8976-4CE2-850A-3C4188A30F8E}"/>
              </a:ext>
            </a:extLst>
          </p:cNvPr>
          <p:cNvGrpSpPr/>
          <p:nvPr/>
        </p:nvGrpSpPr>
        <p:grpSpPr>
          <a:xfrm>
            <a:off x="2120845" y="2802440"/>
            <a:ext cx="3171593" cy="1328388"/>
            <a:chOff x="181843" y="3044137"/>
            <a:chExt cx="3336475" cy="1395446"/>
          </a:xfrm>
          <a:solidFill>
            <a:schemeClr val="accent3">
              <a:lumMod val="50000"/>
            </a:schemeClr>
          </a:solidFill>
        </p:grpSpPr>
        <p:sp>
          <p:nvSpPr>
            <p:cNvPr id="14" name="Rectángulo 13">
              <a:extLst>
                <a:ext uri="{FF2B5EF4-FFF2-40B4-BE49-F238E27FC236}">
                  <a16:creationId xmlns:a16="http://schemas.microsoft.com/office/drawing/2014/main" id="{1BEEEE02-C190-45F2-8D1B-9202E0242599}"/>
                </a:ext>
              </a:extLst>
            </p:cNvPr>
            <p:cNvSpPr/>
            <p:nvPr/>
          </p:nvSpPr>
          <p:spPr>
            <a:xfrm>
              <a:off x="1183397" y="3145286"/>
              <a:ext cx="2334921" cy="1116508"/>
            </a:xfrm>
            <a:prstGeom prst="rect">
              <a:avLst/>
            </a:prstGeom>
            <a:noFill/>
            <a:ln>
              <a:solidFill>
                <a:schemeClr val="bg2">
                  <a:lumMod val="2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endParaRPr lang="es-CO" dirty="0">
                <a:solidFill>
                  <a:prstClr val="black"/>
                </a:solidFill>
                <a:latin typeface="Roboto Light" panose="02000000000000000000" pitchFamily="2" charset="0"/>
                <a:ea typeface="Roboto Light" panose="02000000000000000000" pitchFamily="2" charset="0"/>
              </a:endParaRPr>
            </a:p>
            <a:p>
              <a:pPr algn="r" defTabSz="609585"/>
              <a:r>
                <a:rPr lang="es-CO" dirty="0">
                  <a:solidFill>
                    <a:prstClr val="black"/>
                  </a:solidFill>
                  <a:latin typeface="Roboto Light" panose="02000000000000000000" pitchFamily="2" charset="0"/>
                  <a:ea typeface="Roboto Light" panose="02000000000000000000" pitchFamily="2" charset="0"/>
                </a:rPr>
                <a:t> OSC participantes </a:t>
              </a:r>
            </a:p>
            <a:p>
              <a:pPr algn="r" defTabSz="609585"/>
              <a:r>
                <a:rPr lang="es-CO" dirty="0">
                  <a:solidFill>
                    <a:prstClr val="black"/>
                  </a:solidFill>
                  <a:latin typeface="Roboto Light" panose="02000000000000000000" pitchFamily="2" charset="0"/>
                  <a:ea typeface="Roboto Light" panose="02000000000000000000" pitchFamily="2" charset="0"/>
                </a:rPr>
                <a:t>(57 invitadas)</a:t>
              </a:r>
            </a:p>
            <a:p>
              <a:pPr algn="r" defTabSz="609585"/>
              <a:endParaRPr lang="es-CO" dirty="0">
                <a:solidFill>
                  <a:prstClr val="black"/>
                </a:solidFill>
                <a:latin typeface="Roboto Light" panose="02000000000000000000" pitchFamily="2" charset="0"/>
                <a:ea typeface="Roboto Light" panose="02000000000000000000" pitchFamily="2" charset="0"/>
              </a:endParaRPr>
            </a:p>
          </p:txBody>
        </p:sp>
        <p:sp>
          <p:nvSpPr>
            <p:cNvPr id="15" name="Lágrima 14">
              <a:extLst>
                <a:ext uri="{FF2B5EF4-FFF2-40B4-BE49-F238E27FC236}">
                  <a16:creationId xmlns:a16="http://schemas.microsoft.com/office/drawing/2014/main" id="{DA5F07AF-90A8-480D-B7FF-84A8E0037C98}"/>
                </a:ext>
              </a:extLst>
            </p:cNvPr>
            <p:cNvSpPr/>
            <p:nvPr/>
          </p:nvSpPr>
          <p:spPr>
            <a:xfrm>
              <a:off x="181843" y="3044137"/>
              <a:ext cx="1288879" cy="1395446"/>
            </a:xfrm>
            <a:prstGeom prst="teardrop">
              <a:avLst/>
            </a:prstGeom>
            <a:solidFill>
              <a:schemeClr val="bg2">
                <a:lumMod val="50000"/>
              </a:schemeClr>
            </a:solidFill>
            <a:ln>
              <a:solidFill>
                <a:schemeClr val="bg2">
                  <a:lumMod val="2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4400" dirty="0">
                  <a:solidFill>
                    <a:prstClr val="white"/>
                  </a:solidFill>
                  <a:latin typeface="Roboto Black" panose="02000000000000000000" pitchFamily="2" charset="0"/>
                  <a:ea typeface="Roboto Black" panose="02000000000000000000" pitchFamily="2" charset="0"/>
                </a:rPr>
                <a:t>19</a:t>
              </a:r>
            </a:p>
          </p:txBody>
        </p:sp>
      </p:grpSp>
      <p:grpSp>
        <p:nvGrpSpPr>
          <p:cNvPr id="16" name="Grupo 15">
            <a:extLst>
              <a:ext uri="{FF2B5EF4-FFF2-40B4-BE49-F238E27FC236}">
                <a16:creationId xmlns:a16="http://schemas.microsoft.com/office/drawing/2014/main" id="{8E5EFEF7-8976-4CE2-850A-3C4188A30F8E}"/>
              </a:ext>
            </a:extLst>
          </p:cNvPr>
          <p:cNvGrpSpPr/>
          <p:nvPr/>
        </p:nvGrpSpPr>
        <p:grpSpPr>
          <a:xfrm>
            <a:off x="7641531" y="2751538"/>
            <a:ext cx="3171593" cy="1328388"/>
            <a:chOff x="181843" y="3044137"/>
            <a:chExt cx="3336475" cy="1395446"/>
          </a:xfrm>
          <a:solidFill>
            <a:schemeClr val="accent3">
              <a:lumMod val="50000"/>
            </a:schemeClr>
          </a:solidFill>
        </p:grpSpPr>
        <p:sp>
          <p:nvSpPr>
            <p:cNvPr id="17" name="Rectángulo 16">
              <a:extLst>
                <a:ext uri="{FF2B5EF4-FFF2-40B4-BE49-F238E27FC236}">
                  <a16:creationId xmlns:a16="http://schemas.microsoft.com/office/drawing/2014/main" id="{1BEEEE02-C190-45F2-8D1B-9202E0242599}"/>
                </a:ext>
              </a:extLst>
            </p:cNvPr>
            <p:cNvSpPr/>
            <p:nvPr/>
          </p:nvSpPr>
          <p:spPr>
            <a:xfrm>
              <a:off x="1183397" y="3145286"/>
              <a:ext cx="2334921" cy="1116508"/>
            </a:xfrm>
            <a:prstGeom prst="rect">
              <a:avLst/>
            </a:prstGeom>
            <a:noFill/>
            <a:ln>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dirty="0">
                  <a:solidFill>
                    <a:prstClr val="black"/>
                  </a:solidFill>
                  <a:latin typeface="Roboto Light" panose="02000000000000000000" pitchFamily="2" charset="0"/>
                  <a:ea typeface="Roboto Light" panose="02000000000000000000" pitchFamily="2" charset="0"/>
                </a:rPr>
                <a:t> Entrevistas con funcionarios y expertos</a:t>
              </a:r>
            </a:p>
          </p:txBody>
        </p:sp>
        <p:sp>
          <p:nvSpPr>
            <p:cNvPr id="18" name="Lágrima 17">
              <a:extLst>
                <a:ext uri="{FF2B5EF4-FFF2-40B4-BE49-F238E27FC236}">
                  <a16:creationId xmlns:a16="http://schemas.microsoft.com/office/drawing/2014/main" id="{DA5F07AF-90A8-480D-B7FF-84A8E0037C98}"/>
                </a:ext>
              </a:extLst>
            </p:cNvPr>
            <p:cNvSpPr/>
            <p:nvPr/>
          </p:nvSpPr>
          <p:spPr>
            <a:xfrm>
              <a:off x="181843" y="3044137"/>
              <a:ext cx="1288879" cy="1395446"/>
            </a:xfrm>
            <a:prstGeom prst="teardrop">
              <a:avLst/>
            </a:prstGeom>
            <a:solidFill>
              <a:srgbClr val="00B050"/>
            </a:solidFill>
            <a:ln>
              <a:solidFill>
                <a:srgbClr val="00B050"/>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4400" dirty="0">
                  <a:solidFill>
                    <a:prstClr val="white"/>
                  </a:solidFill>
                  <a:latin typeface="Roboto Black" panose="02000000000000000000" pitchFamily="2" charset="0"/>
                  <a:ea typeface="Roboto Black" panose="02000000000000000000" pitchFamily="2" charset="0"/>
                </a:rPr>
                <a:t>5</a:t>
              </a:r>
            </a:p>
          </p:txBody>
        </p:sp>
      </p:grpSp>
      <p:grpSp>
        <p:nvGrpSpPr>
          <p:cNvPr id="19" name="Grupo 18">
            <a:extLst>
              <a:ext uri="{FF2B5EF4-FFF2-40B4-BE49-F238E27FC236}">
                <a16:creationId xmlns:a16="http://schemas.microsoft.com/office/drawing/2014/main" id="{8E5EFEF7-8976-4CE2-850A-3C4188A30F8E}"/>
              </a:ext>
            </a:extLst>
          </p:cNvPr>
          <p:cNvGrpSpPr/>
          <p:nvPr/>
        </p:nvGrpSpPr>
        <p:grpSpPr>
          <a:xfrm>
            <a:off x="7770739" y="4327852"/>
            <a:ext cx="3171593" cy="1328388"/>
            <a:chOff x="181843" y="3044137"/>
            <a:chExt cx="3336475" cy="1395446"/>
          </a:xfrm>
          <a:solidFill>
            <a:schemeClr val="accent3">
              <a:lumMod val="50000"/>
            </a:schemeClr>
          </a:solidFill>
        </p:grpSpPr>
        <p:sp>
          <p:nvSpPr>
            <p:cNvPr id="20" name="Rectángulo 19">
              <a:extLst>
                <a:ext uri="{FF2B5EF4-FFF2-40B4-BE49-F238E27FC236}">
                  <a16:creationId xmlns:a16="http://schemas.microsoft.com/office/drawing/2014/main" id="{1BEEEE02-C190-45F2-8D1B-9202E0242599}"/>
                </a:ext>
              </a:extLst>
            </p:cNvPr>
            <p:cNvSpPr/>
            <p:nvPr/>
          </p:nvSpPr>
          <p:spPr>
            <a:xfrm>
              <a:off x="1183397" y="3145286"/>
              <a:ext cx="2334921" cy="1116508"/>
            </a:xfrm>
            <a:prstGeom prst="rect">
              <a:avLst/>
            </a:prstGeom>
            <a:noFill/>
            <a:ln>
              <a:solidFill>
                <a:schemeClr val="tx1">
                  <a:lumMod val="75000"/>
                  <a:lumOff val="2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dirty="0">
                  <a:solidFill>
                    <a:prstClr val="black"/>
                  </a:solidFill>
                  <a:latin typeface="Roboto Light" panose="02000000000000000000" pitchFamily="2" charset="0"/>
                  <a:ea typeface="Roboto Light" panose="02000000000000000000" pitchFamily="2" charset="0"/>
                </a:rPr>
                <a:t>Solicitudes de información</a:t>
              </a:r>
            </a:p>
          </p:txBody>
        </p:sp>
        <p:sp>
          <p:nvSpPr>
            <p:cNvPr id="21" name="Lágrima 20">
              <a:extLst>
                <a:ext uri="{FF2B5EF4-FFF2-40B4-BE49-F238E27FC236}">
                  <a16:creationId xmlns:a16="http://schemas.microsoft.com/office/drawing/2014/main" id="{DA5F07AF-90A8-480D-B7FF-84A8E0037C98}"/>
                </a:ext>
              </a:extLst>
            </p:cNvPr>
            <p:cNvSpPr/>
            <p:nvPr/>
          </p:nvSpPr>
          <p:spPr>
            <a:xfrm>
              <a:off x="181843" y="3044137"/>
              <a:ext cx="1288879" cy="1395446"/>
            </a:xfrm>
            <a:prstGeom prst="teardrop">
              <a:avLst/>
            </a:prstGeom>
            <a:solidFill>
              <a:schemeClr val="tx1">
                <a:lumMod val="75000"/>
                <a:lumOff val="25000"/>
              </a:schemeClr>
            </a:solidFill>
            <a:ln>
              <a:solidFill>
                <a:schemeClr val="tx1">
                  <a:lumMod val="85000"/>
                  <a:lumOff val="1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4400" dirty="0">
                  <a:solidFill>
                    <a:prstClr val="white"/>
                  </a:solidFill>
                  <a:latin typeface="Roboto Black" panose="02000000000000000000" pitchFamily="2" charset="0"/>
                  <a:ea typeface="Roboto Black" panose="02000000000000000000" pitchFamily="2" charset="0"/>
                </a:rPr>
                <a:t>4</a:t>
              </a:r>
            </a:p>
          </p:txBody>
        </p:sp>
      </p:grpSp>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954" y="5724103"/>
            <a:ext cx="1983108" cy="1120888"/>
          </a:xfrm>
          <a:prstGeom prst="rect">
            <a:avLst/>
          </a:prstGeom>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0644" y="5877869"/>
            <a:ext cx="1596084" cy="840438"/>
          </a:xfrm>
          <a:prstGeom prst="rect">
            <a:avLst/>
          </a:prstGeom>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32738" y="5877868"/>
            <a:ext cx="990060" cy="813357"/>
          </a:xfrm>
          <a:prstGeom prst="rect">
            <a:avLst/>
          </a:prstGeom>
        </p:spPr>
      </p:pic>
    </p:spTree>
    <p:extLst>
      <p:ext uri="{BB962C8B-B14F-4D97-AF65-F5344CB8AC3E}">
        <p14:creationId xmlns:p14="http://schemas.microsoft.com/office/powerpoint/2010/main" val="2770517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81266" y="590122"/>
            <a:ext cx="9556272" cy="461665"/>
          </a:xfrm>
          <a:prstGeom prst="rect">
            <a:avLst/>
          </a:prstGeom>
          <a:noFill/>
        </p:spPr>
        <p:txBody>
          <a:bodyPr wrap="square" rtlCol="0">
            <a:spAutoFit/>
          </a:bodyPr>
          <a:lstStyle/>
          <a:p>
            <a:pPr defTabSz="609585"/>
            <a:r>
              <a:rPr lang="es-MX" sz="24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Comentarios de OSC participantes </a:t>
            </a:r>
            <a:endParaRPr lang="es-ES" sz="2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Speech Bubble: Oval 7">
            <a:extLst>
              <a:ext uri="{FF2B5EF4-FFF2-40B4-BE49-F238E27FC236}">
                <a16:creationId xmlns:a16="http://schemas.microsoft.com/office/drawing/2014/main" id="{3D6EF00B-F6F5-4EFD-82B6-3E600DA20FDB}"/>
              </a:ext>
            </a:extLst>
          </p:cNvPr>
          <p:cNvSpPr/>
          <p:nvPr/>
        </p:nvSpPr>
        <p:spPr>
          <a:xfrm>
            <a:off x="2081266" y="915876"/>
            <a:ext cx="4471297" cy="243138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400" i="1" dirty="0">
              <a:solidFill>
                <a:schemeClr val="tx1"/>
              </a:solidFill>
            </a:endParaRPr>
          </a:p>
          <a:p>
            <a:pPr algn="ctr"/>
            <a:r>
              <a:rPr lang="es-ES" sz="1200" i="1" dirty="0">
                <a:solidFill>
                  <a:schemeClr val="tx1"/>
                </a:solidFill>
              </a:rPr>
              <a:t>“La gobernabilidad democrática es un </a:t>
            </a:r>
            <a:r>
              <a:rPr lang="es-ES" sz="1200" b="1" i="1" dirty="0">
                <a:solidFill>
                  <a:schemeClr val="tx1"/>
                </a:solidFill>
              </a:rPr>
              <a:t>pilar fundamental</a:t>
            </a:r>
            <a:r>
              <a:rPr lang="es-ES" sz="1200" i="1" dirty="0">
                <a:solidFill>
                  <a:schemeClr val="tx1"/>
                </a:solidFill>
              </a:rPr>
              <a:t> para garantizar el </a:t>
            </a:r>
            <a:r>
              <a:rPr lang="es-ES" sz="1200" b="1" i="1" dirty="0">
                <a:solidFill>
                  <a:schemeClr val="tx1"/>
                </a:solidFill>
              </a:rPr>
              <a:t>funcionamiento</a:t>
            </a:r>
            <a:r>
              <a:rPr lang="es-ES" sz="1200" i="1" dirty="0">
                <a:solidFill>
                  <a:schemeClr val="tx1"/>
                </a:solidFill>
              </a:rPr>
              <a:t> ideal del Estado de derecho. </a:t>
            </a:r>
            <a:r>
              <a:rPr lang="es-ES" sz="1200" i="1" dirty="0" smtClean="0">
                <a:solidFill>
                  <a:schemeClr val="tx1"/>
                </a:solidFill>
              </a:rPr>
              <a:t>Lastimosamente, </a:t>
            </a:r>
            <a:r>
              <a:rPr lang="es-ES" sz="1200" i="1" dirty="0">
                <a:solidFill>
                  <a:schemeClr val="tx1"/>
                </a:solidFill>
              </a:rPr>
              <a:t>en Honduras, </a:t>
            </a:r>
            <a:r>
              <a:rPr lang="es-ES" sz="1200" b="1" i="1" dirty="0">
                <a:solidFill>
                  <a:schemeClr val="tx1"/>
                </a:solidFill>
              </a:rPr>
              <a:t>en los últimos </a:t>
            </a:r>
            <a:r>
              <a:rPr lang="es-ES" sz="1200" b="1" i="1" dirty="0" smtClean="0">
                <a:solidFill>
                  <a:schemeClr val="tx1"/>
                </a:solidFill>
              </a:rPr>
              <a:t>años</a:t>
            </a:r>
            <a:r>
              <a:rPr lang="es-ES" sz="1200" i="1" dirty="0" smtClean="0">
                <a:solidFill>
                  <a:schemeClr val="tx1"/>
                </a:solidFill>
              </a:rPr>
              <a:t> </a:t>
            </a:r>
            <a:r>
              <a:rPr lang="es-ES" sz="1200" i="1" dirty="0">
                <a:solidFill>
                  <a:schemeClr val="tx1"/>
                </a:solidFill>
              </a:rPr>
              <a:t>se ha reducido sustancialmente el Estado de derecho, la independencia de poderes y la legitimidad de las instituciones, lo que genera una </a:t>
            </a:r>
            <a:r>
              <a:rPr lang="es-ES" sz="1200" b="1" i="1" dirty="0">
                <a:solidFill>
                  <a:schemeClr val="tx1"/>
                </a:solidFill>
              </a:rPr>
              <a:t>débil institucionalidad </a:t>
            </a:r>
            <a:r>
              <a:rPr lang="es-ES" sz="1200" i="1" dirty="0">
                <a:solidFill>
                  <a:schemeClr val="tx1"/>
                </a:solidFill>
              </a:rPr>
              <a:t>y una </a:t>
            </a:r>
            <a:r>
              <a:rPr lang="es-ES" sz="1200" b="1" i="1" dirty="0">
                <a:solidFill>
                  <a:schemeClr val="tx1"/>
                </a:solidFill>
              </a:rPr>
              <a:t>deficiente aplicación de las políticas </a:t>
            </a:r>
            <a:r>
              <a:rPr lang="es-ES" sz="1200" b="1" i="1" dirty="0" smtClean="0">
                <a:solidFill>
                  <a:schemeClr val="tx1"/>
                </a:solidFill>
              </a:rPr>
              <a:t>públicas</a:t>
            </a:r>
            <a:r>
              <a:rPr lang="es-ES" sz="1200" i="1" dirty="0" smtClean="0">
                <a:solidFill>
                  <a:schemeClr val="tx1"/>
                </a:solidFill>
              </a:rPr>
              <a:t>”. </a:t>
            </a:r>
            <a:endParaRPr lang="es-ES" sz="1200" i="1" dirty="0">
              <a:solidFill>
                <a:schemeClr val="tx1"/>
              </a:solidFill>
            </a:endParaRPr>
          </a:p>
          <a:p>
            <a:pPr algn="ctr"/>
            <a:r>
              <a:rPr lang="es-ES" sz="1600" b="1" dirty="0">
                <a:solidFill>
                  <a:schemeClr val="tx1"/>
                </a:solidFill>
              </a:rPr>
              <a:t>Carlos </a:t>
            </a:r>
            <a:r>
              <a:rPr lang="es-ES" sz="1600" b="1" dirty="0" smtClean="0">
                <a:solidFill>
                  <a:schemeClr val="tx1"/>
                </a:solidFill>
              </a:rPr>
              <a:t>Chinchilla, EROC</a:t>
            </a:r>
            <a:endParaRPr lang="es-ES" sz="1600" b="1" dirty="0">
              <a:solidFill>
                <a:schemeClr val="tx1"/>
              </a:solidFill>
            </a:endParaRPr>
          </a:p>
          <a:p>
            <a:pPr algn="ctr"/>
            <a:endParaRPr lang="en-US" dirty="0"/>
          </a:p>
        </p:txBody>
      </p:sp>
      <p:sp>
        <p:nvSpPr>
          <p:cNvPr id="23" name="Speech Bubble: Oval 8">
            <a:extLst>
              <a:ext uri="{FF2B5EF4-FFF2-40B4-BE49-F238E27FC236}">
                <a16:creationId xmlns:a16="http://schemas.microsoft.com/office/drawing/2014/main" id="{242EF93E-4CA3-4E7F-9292-09AA9B19D1EE}"/>
              </a:ext>
            </a:extLst>
          </p:cNvPr>
          <p:cNvSpPr/>
          <p:nvPr/>
        </p:nvSpPr>
        <p:spPr>
          <a:xfrm flipH="1">
            <a:off x="6950821" y="938984"/>
            <a:ext cx="4548112" cy="2239688"/>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1400" i="1" dirty="0" smtClean="0">
              <a:solidFill>
                <a:schemeClr val="tx1"/>
              </a:solidFill>
            </a:endParaRPr>
          </a:p>
          <a:p>
            <a:pPr algn="ctr"/>
            <a:endParaRPr lang="es-ES" sz="1200" i="1" dirty="0" smtClean="0">
              <a:solidFill>
                <a:schemeClr val="tx1"/>
              </a:solidFill>
            </a:endParaRPr>
          </a:p>
          <a:p>
            <a:pPr algn="ctr"/>
            <a:r>
              <a:rPr lang="es-ES" sz="1200" i="1" dirty="0" smtClean="0">
                <a:solidFill>
                  <a:schemeClr val="tx1"/>
                </a:solidFill>
              </a:rPr>
              <a:t>“</a:t>
            </a:r>
            <a:r>
              <a:rPr lang="es-ES" sz="1200" i="1" dirty="0">
                <a:solidFill>
                  <a:schemeClr val="tx1"/>
                </a:solidFill>
              </a:rPr>
              <a:t>A pesar de contar con un marco normativo a nivel de acceso a la información pública, </a:t>
            </a:r>
            <a:r>
              <a:rPr lang="es-ES" sz="1200" b="1" i="1" dirty="0">
                <a:solidFill>
                  <a:schemeClr val="tx1"/>
                </a:solidFill>
              </a:rPr>
              <a:t>existen leyes </a:t>
            </a:r>
            <a:r>
              <a:rPr lang="es-ES" sz="1200" b="1" i="1" dirty="0" smtClean="0">
                <a:solidFill>
                  <a:schemeClr val="tx1"/>
                </a:solidFill>
              </a:rPr>
              <a:t>paralelas</a:t>
            </a:r>
            <a:r>
              <a:rPr lang="es-ES" sz="1200" i="1" dirty="0">
                <a:solidFill>
                  <a:schemeClr val="tx1"/>
                </a:solidFill>
              </a:rPr>
              <a:t> </a:t>
            </a:r>
            <a:r>
              <a:rPr lang="es-ES" sz="1200" i="1" dirty="0" smtClean="0">
                <a:solidFill>
                  <a:schemeClr val="tx1"/>
                </a:solidFill>
              </a:rPr>
              <a:t>como </a:t>
            </a:r>
            <a:r>
              <a:rPr lang="es-ES" sz="1200" i="1" dirty="0">
                <a:solidFill>
                  <a:schemeClr val="tx1"/>
                </a:solidFill>
              </a:rPr>
              <a:t>la denominada Ley para la Clasificación de Documentos Públicos relacionados con la Seguridad y Defensa Nacional, más conocida como Ley de Secretos, que significan </a:t>
            </a:r>
            <a:r>
              <a:rPr lang="es-ES" sz="1200" b="1" i="1" dirty="0">
                <a:solidFill>
                  <a:schemeClr val="tx1"/>
                </a:solidFill>
              </a:rPr>
              <a:t>un retroceso en la garantía de acceso a la </a:t>
            </a:r>
            <a:r>
              <a:rPr lang="es-ES" sz="1200" b="1" i="1" dirty="0" smtClean="0">
                <a:solidFill>
                  <a:schemeClr val="tx1"/>
                </a:solidFill>
              </a:rPr>
              <a:t>información</a:t>
            </a:r>
            <a:r>
              <a:rPr lang="es-ES" sz="1200" dirty="0" smtClean="0">
                <a:solidFill>
                  <a:schemeClr val="tx1"/>
                </a:solidFill>
              </a:rPr>
              <a:t>”.</a:t>
            </a:r>
            <a:endParaRPr lang="es-ES" sz="1200" dirty="0">
              <a:solidFill>
                <a:schemeClr val="tx1"/>
              </a:solidFill>
            </a:endParaRPr>
          </a:p>
          <a:p>
            <a:pPr algn="ctr"/>
            <a:r>
              <a:rPr lang="es-ES" sz="1600" b="1" dirty="0">
                <a:solidFill>
                  <a:schemeClr val="tx1"/>
                </a:solidFill>
              </a:rPr>
              <a:t> José Ramón </a:t>
            </a:r>
            <a:r>
              <a:rPr lang="es-ES" sz="1600" b="1" dirty="0" smtClean="0">
                <a:solidFill>
                  <a:schemeClr val="tx1"/>
                </a:solidFill>
              </a:rPr>
              <a:t>Ávila, ASONOG</a:t>
            </a:r>
            <a:endParaRPr lang="es-ES" sz="1400" dirty="0">
              <a:solidFill>
                <a:schemeClr val="tx1"/>
              </a:solidFill>
            </a:endParaRPr>
          </a:p>
          <a:p>
            <a:pPr algn="ctr"/>
            <a:endParaRPr lang="en-US" dirty="0"/>
          </a:p>
        </p:txBody>
      </p:sp>
      <p:sp>
        <p:nvSpPr>
          <p:cNvPr id="24" name="Speech Bubble: Rectangle with Corners Rounded 9">
            <a:extLst>
              <a:ext uri="{FF2B5EF4-FFF2-40B4-BE49-F238E27FC236}">
                <a16:creationId xmlns:a16="http://schemas.microsoft.com/office/drawing/2014/main" id="{2040C290-0261-4362-9AF3-4EF0D76CF892}"/>
              </a:ext>
            </a:extLst>
          </p:cNvPr>
          <p:cNvSpPr/>
          <p:nvPr/>
        </p:nvSpPr>
        <p:spPr>
          <a:xfrm>
            <a:off x="4615469" y="3734934"/>
            <a:ext cx="5015548" cy="1839054"/>
          </a:xfrm>
          <a:prstGeom prst="wedgeRoundRectCallout">
            <a:avLst>
              <a:gd name="adj1" fmla="val -21145"/>
              <a:gd name="adj2" fmla="val 58229"/>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200" i="1" dirty="0"/>
              <a:t>“El tema de contrataciones con el Estado representa </a:t>
            </a:r>
            <a:r>
              <a:rPr lang="es-ES" sz="1200" b="1" i="1" dirty="0"/>
              <a:t>uno de los problemas de corrupción más grandes en Honduras</a:t>
            </a:r>
            <a:r>
              <a:rPr lang="es-ES" sz="1200" i="1" dirty="0"/>
              <a:t>, esto debido al </a:t>
            </a:r>
            <a:r>
              <a:rPr lang="es-ES" sz="1200" b="1" i="1" dirty="0" smtClean="0"/>
              <a:t>sofisticación </a:t>
            </a:r>
            <a:r>
              <a:rPr lang="es-ES" sz="1200" b="1" i="1" dirty="0"/>
              <a:t>de las redes de corrupción </a:t>
            </a:r>
            <a:r>
              <a:rPr lang="es-ES" sz="1200" i="1" dirty="0"/>
              <a:t>en los procesos de licitación que </a:t>
            </a:r>
            <a:r>
              <a:rPr lang="es-ES" sz="1200" i="1" dirty="0" err="1"/>
              <a:t>incluprocesoyen</a:t>
            </a:r>
            <a:r>
              <a:rPr lang="es-ES" sz="1200" i="1" dirty="0"/>
              <a:t> el fraccionamiento de contratos para no pasar por el </a:t>
            </a:r>
            <a:r>
              <a:rPr lang="es-ES" sz="1200" i="1" dirty="0" smtClean="0"/>
              <a:t>de </a:t>
            </a:r>
            <a:r>
              <a:rPr lang="es-ES" sz="1200" i="1" dirty="0"/>
              <a:t>licitación, sobrevaloración de bienes y servicios, los sobornos, etc. Todo esto genera un </a:t>
            </a:r>
            <a:r>
              <a:rPr lang="es-ES" sz="1200" b="1" i="1" dirty="0"/>
              <a:t>perjuicio económico para el Estado de Honduras y sus ciudadanos</a:t>
            </a:r>
            <a:r>
              <a:rPr lang="es-ES" sz="1200" i="1" dirty="0"/>
              <a:t>” </a:t>
            </a:r>
          </a:p>
          <a:p>
            <a:pPr algn="ctr"/>
            <a:r>
              <a:rPr lang="es-ES" sz="1600" b="1" dirty="0"/>
              <a:t>Sandra </a:t>
            </a:r>
            <a:r>
              <a:rPr lang="es-ES" sz="1600" b="1" dirty="0" smtClean="0"/>
              <a:t>Cerrato-IDESMULH</a:t>
            </a:r>
            <a:endParaRPr lang="en-US"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935" y="5737112"/>
            <a:ext cx="1983108" cy="112088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25" y="5890878"/>
            <a:ext cx="1596084" cy="84043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06719" y="5890877"/>
            <a:ext cx="990060" cy="813357"/>
          </a:xfrm>
          <a:prstGeom prst="rect">
            <a:avLst/>
          </a:prstGeom>
        </p:spPr>
      </p:pic>
    </p:spTree>
    <p:extLst>
      <p:ext uri="{BB962C8B-B14F-4D97-AF65-F5344CB8AC3E}">
        <p14:creationId xmlns:p14="http://schemas.microsoft.com/office/powerpoint/2010/main" val="176245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899213" y="687418"/>
            <a:ext cx="9556272" cy="523220"/>
          </a:xfrm>
          <a:prstGeom prst="rect">
            <a:avLst/>
          </a:prstGeom>
          <a:noFill/>
        </p:spPr>
        <p:txBody>
          <a:bodyPr wrap="square" rtlCol="0">
            <a:spAutoFit/>
          </a:bodyPr>
          <a:lstStyle/>
          <a:p>
            <a:pPr defTabSz="609585"/>
            <a:r>
              <a:rPr lang="es-MX" sz="2800" b="1" dirty="0" smtClean="0">
                <a:solidFill>
                  <a:srgbClr val="F1572B"/>
                </a:solidFill>
                <a:latin typeface="Roboto Black" panose="02000000000000000000" pitchFamily="2" charset="0"/>
                <a:ea typeface="Roboto Black" panose="02000000000000000000" pitchFamily="2" charset="0"/>
                <a:cs typeface="Verdana" panose="020B0604030504040204" pitchFamily="34" charset="0"/>
              </a:rPr>
              <a:t>Cumplimiento</a:t>
            </a:r>
            <a:endParaRPr lang="es-ES"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Grupo 3">
            <a:extLst>
              <a:ext uri="{FF2B5EF4-FFF2-40B4-BE49-F238E27FC236}">
                <a16:creationId xmlns:a16="http://schemas.microsoft.com/office/drawing/2014/main" id="{8E5EFEF7-8976-4CE2-850A-3C4188A30F8E}"/>
              </a:ext>
            </a:extLst>
          </p:cNvPr>
          <p:cNvGrpSpPr/>
          <p:nvPr/>
        </p:nvGrpSpPr>
        <p:grpSpPr>
          <a:xfrm>
            <a:off x="6949543" y="1210639"/>
            <a:ext cx="3966407" cy="1263176"/>
            <a:chOff x="256926" y="2993563"/>
            <a:chExt cx="3756298" cy="1395446"/>
          </a:xfrm>
          <a:solidFill>
            <a:schemeClr val="accent3">
              <a:lumMod val="50000"/>
            </a:schemeClr>
          </a:solidFill>
        </p:grpSpPr>
        <p:sp>
          <p:nvSpPr>
            <p:cNvPr id="5" name="Rectángulo 4">
              <a:extLst>
                <a:ext uri="{FF2B5EF4-FFF2-40B4-BE49-F238E27FC236}">
                  <a16:creationId xmlns:a16="http://schemas.microsoft.com/office/drawing/2014/main" id="{1BEEEE02-C190-45F2-8D1B-9202E0242599}"/>
                </a:ext>
              </a:extLst>
            </p:cNvPr>
            <p:cNvSpPr/>
            <p:nvPr/>
          </p:nvSpPr>
          <p:spPr>
            <a:xfrm>
              <a:off x="1470722" y="3133032"/>
              <a:ext cx="2542502" cy="1116508"/>
            </a:xfrm>
            <a:prstGeom prst="rect">
              <a:avLst/>
            </a:prstGeom>
            <a:no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sz="2000" b="1" dirty="0">
                  <a:solidFill>
                    <a:prstClr val="black"/>
                  </a:solidFill>
                  <a:latin typeface="Roboto Light" panose="02000000000000000000" pitchFamily="2" charset="0"/>
                  <a:ea typeface="Roboto Light" panose="02000000000000000000" pitchFamily="2" charset="0"/>
                </a:rPr>
                <a:t>Fortalecimiento a la g</a:t>
              </a:r>
              <a:r>
                <a:rPr lang="es-CO" sz="2000" b="1" dirty="0" smtClean="0">
                  <a:solidFill>
                    <a:prstClr val="black"/>
                  </a:solidFill>
                  <a:latin typeface="Roboto Light" panose="02000000000000000000" pitchFamily="2" charset="0"/>
                  <a:ea typeface="Roboto Light" panose="02000000000000000000" pitchFamily="2" charset="0"/>
                </a:rPr>
                <a:t>obernabilidad</a:t>
              </a:r>
              <a:endParaRPr lang="es-CO" sz="2000" b="1" dirty="0">
                <a:solidFill>
                  <a:prstClr val="black"/>
                </a:solidFill>
                <a:latin typeface="Roboto Light" panose="02000000000000000000" pitchFamily="2" charset="0"/>
                <a:ea typeface="Roboto Light" panose="02000000000000000000" pitchFamily="2" charset="0"/>
              </a:endParaRPr>
            </a:p>
          </p:txBody>
        </p:sp>
        <p:sp>
          <p:nvSpPr>
            <p:cNvPr id="6" name="Lágrima 5">
              <a:extLst>
                <a:ext uri="{FF2B5EF4-FFF2-40B4-BE49-F238E27FC236}">
                  <a16:creationId xmlns:a16="http://schemas.microsoft.com/office/drawing/2014/main" id="{DA5F07AF-90A8-480D-B7FF-84A8E0037C98}"/>
                </a:ext>
              </a:extLst>
            </p:cNvPr>
            <p:cNvSpPr/>
            <p:nvPr/>
          </p:nvSpPr>
          <p:spPr>
            <a:xfrm>
              <a:off x="256926" y="2993563"/>
              <a:ext cx="1288879" cy="1395446"/>
            </a:xfrm>
            <a:prstGeom prst="teardrop">
              <a:avLst/>
            </a:prstGeom>
            <a:solidFill>
              <a:srgbClr val="C00000"/>
            </a:solid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3200" dirty="0">
                  <a:solidFill>
                    <a:prstClr val="white"/>
                  </a:solidFill>
                  <a:latin typeface="Roboto Black" panose="02000000000000000000" pitchFamily="2" charset="0"/>
                  <a:ea typeface="Roboto Black" panose="02000000000000000000" pitchFamily="2" charset="0"/>
                </a:rPr>
                <a:t>14%</a:t>
              </a:r>
            </a:p>
          </p:txBody>
        </p:sp>
      </p:grpSp>
      <p:grpSp>
        <p:nvGrpSpPr>
          <p:cNvPr id="7" name="Grupo 6">
            <a:extLst>
              <a:ext uri="{FF2B5EF4-FFF2-40B4-BE49-F238E27FC236}">
                <a16:creationId xmlns:a16="http://schemas.microsoft.com/office/drawing/2014/main" id="{8E5EFEF7-8976-4CE2-850A-3C4188A30F8E}"/>
              </a:ext>
            </a:extLst>
          </p:cNvPr>
          <p:cNvGrpSpPr/>
          <p:nvPr/>
        </p:nvGrpSpPr>
        <p:grpSpPr>
          <a:xfrm>
            <a:off x="1986304" y="2832401"/>
            <a:ext cx="3987440" cy="1373518"/>
            <a:chOff x="181843" y="3044137"/>
            <a:chExt cx="3776216" cy="1395446"/>
          </a:xfrm>
          <a:solidFill>
            <a:schemeClr val="accent3">
              <a:lumMod val="50000"/>
            </a:schemeClr>
          </a:solidFill>
        </p:grpSpPr>
        <p:sp>
          <p:nvSpPr>
            <p:cNvPr id="8" name="Rectángulo 7">
              <a:extLst>
                <a:ext uri="{FF2B5EF4-FFF2-40B4-BE49-F238E27FC236}">
                  <a16:creationId xmlns:a16="http://schemas.microsoft.com/office/drawing/2014/main" id="{1BEEEE02-C190-45F2-8D1B-9202E0242599}"/>
                </a:ext>
              </a:extLst>
            </p:cNvPr>
            <p:cNvSpPr/>
            <p:nvPr/>
          </p:nvSpPr>
          <p:spPr>
            <a:xfrm>
              <a:off x="1415557" y="3145286"/>
              <a:ext cx="2542502" cy="1116508"/>
            </a:xfrm>
            <a:prstGeom prst="rect">
              <a:avLst/>
            </a:prstGeom>
            <a:no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b="1" dirty="0">
                  <a:solidFill>
                    <a:prstClr val="black"/>
                  </a:solidFill>
                  <a:latin typeface="Roboto Light" panose="02000000000000000000" pitchFamily="2" charset="0"/>
                  <a:ea typeface="Roboto Light" panose="02000000000000000000" pitchFamily="2" charset="0"/>
                </a:rPr>
                <a:t>Transparencia y </a:t>
              </a:r>
              <a:r>
                <a:rPr lang="es-CO" b="1" dirty="0" smtClean="0">
                  <a:solidFill>
                    <a:prstClr val="black"/>
                  </a:solidFill>
                  <a:latin typeface="Roboto Light" panose="02000000000000000000" pitchFamily="2" charset="0"/>
                  <a:ea typeface="Roboto Light" panose="02000000000000000000" pitchFamily="2" charset="0"/>
                </a:rPr>
                <a:t>acceso </a:t>
              </a:r>
              <a:r>
                <a:rPr lang="es-CO" b="1" dirty="0">
                  <a:solidFill>
                    <a:prstClr val="black"/>
                  </a:solidFill>
                  <a:latin typeface="Roboto Light" panose="02000000000000000000" pitchFamily="2" charset="0"/>
                  <a:ea typeface="Roboto Light" panose="02000000000000000000" pitchFamily="2" charset="0"/>
                </a:rPr>
                <a:t>a la </a:t>
              </a:r>
              <a:r>
                <a:rPr lang="es-CO" b="1" dirty="0" smtClean="0">
                  <a:solidFill>
                    <a:prstClr val="black"/>
                  </a:solidFill>
                  <a:latin typeface="Roboto Light" panose="02000000000000000000" pitchFamily="2" charset="0"/>
                  <a:ea typeface="Roboto Light" panose="02000000000000000000" pitchFamily="2" charset="0"/>
                </a:rPr>
                <a:t>información</a:t>
              </a:r>
              <a:r>
                <a:rPr lang="es-CO" b="1" dirty="0">
                  <a:solidFill>
                    <a:prstClr val="black"/>
                  </a:solidFill>
                  <a:latin typeface="Roboto Light" panose="02000000000000000000" pitchFamily="2" charset="0"/>
                  <a:ea typeface="Roboto Light" panose="02000000000000000000" pitchFamily="2" charset="0"/>
                </a:rPr>
                <a:t>, </a:t>
              </a:r>
              <a:r>
                <a:rPr lang="es-CO" b="1" dirty="0" smtClean="0">
                  <a:solidFill>
                    <a:prstClr val="black"/>
                  </a:solidFill>
                  <a:latin typeface="Roboto Light" panose="02000000000000000000" pitchFamily="2" charset="0"/>
                  <a:ea typeface="Roboto Light" panose="02000000000000000000" pitchFamily="2" charset="0"/>
                </a:rPr>
                <a:t>protección </a:t>
              </a:r>
              <a:r>
                <a:rPr lang="es-CO" b="1" dirty="0">
                  <a:solidFill>
                    <a:prstClr val="black"/>
                  </a:solidFill>
                  <a:latin typeface="Roboto Light" panose="02000000000000000000" pitchFamily="2" charset="0"/>
                  <a:ea typeface="Roboto Light" panose="02000000000000000000" pitchFamily="2" charset="0"/>
                </a:rPr>
                <a:t>de </a:t>
              </a:r>
              <a:r>
                <a:rPr lang="es-CO" b="1" dirty="0" smtClean="0">
                  <a:solidFill>
                    <a:prstClr val="black"/>
                  </a:solidFill>
                  <a:latin typeface="Roboto Light" panose="02000000000000000000" pitchFamily="2" charset="0"/>
                  <a:ea typeface="Roboto Light" panose="02000000000000000000" pitchFamily="2" charset="0"/>
                </a:rPr>
                <a:t>denunciantes </a:t>
              </a:r>
              <a:r>
                <a:rPr lang="es-CO" b="1" dirty="0">
                  <a:solidFill>
                    <a:prstClr val="black"/>
                  </a:solidFill>
                  <a:latin typeface="Roboto Light" panose="02000000000000000000" pitchFamily="2" charset="0"/>
                  <a:ea typeface="Roboto Light" panose="02000000000000000000" pitchFamily="2" charset="0"/>
                </a:rPr>
                <a:t>y libertad de expresión</a:t>
              </a:r>
            </a:p>
          </p:txBody>
        </p:sp>
        <p:sp>
          <p:nvSpPr>
            <p:cNvPr id="9" name="Lágrima 8">
              <a:extLst>
                <a:ext uri="{FF2B5EF4-FFF2-40B4-BE49-F238E27FC236}">
                  <a16:creationId xmlns:a16="http://schemas.microsoft.com/office/drawing/2014/main" id="{DA5F07AF-90A8-480D-B7FF-84A8E0037C98}"/>
                </a:ext>
              </a:extLst>
            </p:cNvPr>
            <p:cNvSpPr/>
            <p:nvPr/>
          </p:nvSpPr>
          <p:spPr>
            <a:xfrm>
              <a:off x="181843" y="3044137"/>
              <a:ext cx="1288879" cy="1395446"/>
            </a:xfrm>
            <a:prstGeom prst="teardrop">
              <a:avLst/>
            </a:prstGeom>
            <a:solidFill>
              <a:schemeClr val="accent6">
                <a:lumMod val="75000"/>
              </a:schemeClr>
            </a:solid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2400" dirty="0">
                  <a:solidFill>
                    <a:prstClr val="white"/>
                  </a:solidFill>
                  <a:latin typeface="Roboto Black" panose="02000000000000000000" pitchFamily="2" charset="0"/>
                  <a:ea typeface="Roboto Black" panose="02000000000000000000" pitchFamily="2" charset="0"/>
                </a:rPr>
                <a:t>19%</a:t>
              </a:r>
            </a:p>
          </p:txBody>
        </p:sp>
      </p:grpSp>
      <p:grpSp>
        <p:nvGrpSpPr>
          <p:cNvPr id="10" name="Grupo 9">
            <a:extLst>
              <a:ext uri="{FF2B5EF4-FFF2-40B4-BE49-F238E27FC236}">
                <a16:creationId xmlns:a16="http://schemas.microsoft.com/office/drawing/2014/main" id="{8E5EFEF7-8976-4CE2-850A-3C4188A30F8E}"/>
              </a:ext>
            </a:extLst>
          </p:cNvPr>
          <p:cNvGrpSpPr/>
          <p:nvPr/>
        </p:nvGrpSpPr>
        <p:grpSpPr>
          <a:xfrm>
            <a:off x="7190748" y="2864715"/>
            <a:ext cx="3742296" cy="1275293"/>
            <a:chOff x="6545816" y="4599281"/>
            <a:chExt cx="3544058" cy="1395446"/>
          </a:xfrm>
          <a:solidFill>
            <a:schemeClr val="accent3">
              <a:lumMod val="50000"/>
            </a:schemeClr>
          </a:solidFill>
        </p:grpSpPr>
        <p:sp>
          <p:nvSpPr>
            <p:cNvPr id="11" name="Rectángulo 10">
              <a:extLst>
                <a:ext uri="{FF2B5EF4-FFF2-40B4-BE49-F238E27FC236}">
                  <a16:creationId xmlns:a16="http://schemas.microsoft.com/office/drawing/2014/main" id="{1BEEEE02-C190-45F2-8D1B-9202E0242599}"/>
                </a:ext>
              </a:extLst>
            </p:cNvPr>
            <p:cNvSpPr/>
            <p:nvPr/>
          </p:nvSpPr>
          <p:spPr>
            <a:xfrm>
              <a:off x="7547372" y="4651672"/>
              <a:ext cx="2542502" cy="1116508"/>
            </a:xfrm>
            <a:prstGeom prst="rect">
              <a:avLst/>
            </a:prstGeom>
            <a:no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sz="2000" b="1" dirty="0">
                  <a:solidFill>
                    <a:prstClr val="black"/>
                  </a:solidFill>
                  <a:latin typeface="Roboto Light" panose="02000000000000000000" pitchFamily="2" charset="0"/>
                  <a:ea typeface="Roboto Light" panose="02000000000000000000" pitchFamily="2" charset="0"/>
                </a:rPr>
                <a:t>Prevención de corrupción en </a:t>
              </a:r>
              <a:endParaRPr lang="es-CO" sz="2000" b="1" dirty="0" smtClean="0">
                <a:solidFill>
                  <a:prstClr val="black"/>
                </a:solidFill>
                <a:latin typeface="Roboto Light" panose="02000000000000000000" pitchFamily="2" charset="0"/>
                <a:ea typeface="Roboto Light" panose="02000000000000000000" pitchFamily="2" charset="0"/>
              </a:endParaRPr>
            </a:p>
            <a:p>
              <a:pPr algn="r" defTabSz="609585"/>
              <a:r>
                <a:rPr lang="es-CO" sz="2000" b="1" dirty="0">
                  <a:solidFill>
                    <a:prstClr val="black"/>
                  </a:solidFill>
                  <a:latin typeface="Roboto Light" panose="02000000000000000000" pitchFamily="2" charset="0"/>
                  <a:ea typeface="Roboto Light" panose="02000000000000000000" pitchFamily="2" charset="0"/>
                </a:rPr>
                <a:t>o</a:t>
              </a:r>
              <a:r>
                <a:rPr lang="es-CO" sz="2000" b="1" dirty="0" smtClean="0">
                  <a:solidFill>
                    <a:prstClr val="black"/>
                  </a:solidFill>
                  <a:latin typeface="Roboto Light" panose="02000000000000000000" pitchFamily="2" charset="0"/>
                  <a:ea typeface="Roboto Light" panose="02000000000000000000" pitchFamily="2" charset="0"/>
                </a:rPr>
                <a:t>bra </a:t>
              </a:r>
              <a:r>
                <a:rPr lang="es-CO" sz="2000" b="1" dirty="0">
                  <a:solidFill>
                    <a:prstClr val="black"/>
                  </a:solidFill>
                  <a:latin typeface="Roboto Light" panose="02000000000000000000" pitchFamily="2" charset="0"/>
                  <a:ea typeface="Roboto Light" panose="02000000000000000000" pitchFamily="2" charset="0"/>
                </a:rPr>
                <a:t>p</a:t>
              </a:r>
              <a:r>
                <a:rPr lang="es-CO" sz="2000" b="1" dirty="0" smtClean="0">
                  <a:solidFill>
                    <a:prstClr val="black"/>
                  </a:solidFill>
                  <a:latin typeface="Roboto Light" panose="02000000000000000000" pitchFamily="2" charset="0"/>
                  <a:ea typeface="Roboto Light" panose="02000000000000000000" pitchFamily="2" charset="0"/>
                </a:rPr>
                <a:t>ública</a:t>
              </a:r>
              <a:endParaRPr lang="es-CO" sz="2000" b="1" dirty="0">
                <a:solidFill>
                  <a:prstClr val="black"/>
                </a:solidFill>
                <a:latin typeface="Roboto Light" panose="02000000000000000000" pitchFamily="2" charset="0"/>
                <a:ea typeface="Roboto Light" panose="02000000000000000000" pitchFamily="2" charset="0"/>
              </a:endParaRPr>
            </a:p>
          </p:txBody>
        </p:sp>
        <p:sp>
          <p:nvSpPr>
            <p:cNvPr id="12" name="Lágrima 11">
              <a:extLst>
                <a:ext uri="{FF2B5EF4-FFF2-40B4-BE49-F238E27FC236}">
                  <a16:creationId xmlns:a16="http://schemas.microsoft.com/office/drawing/2014/main" id="{DA5F07AF-90A8-480D-B7FF-84A8E0037C98}"/>
                </a:ext>
              </a:extLst>
            </p:cNvPr>
            <p:cNvSpPr/>
            <p:nvPr/>
          </p:nvSpPr>
          <p:spPr>
            <a:xfrm>
              <a:off x="6545816" y="4599281"/>
              <a:ext cx="1288879" cy="1395446"/>
            </a:xfrm>
            <a:prstGeom prst="teardrop">
              <a:avLst/>
            </a:prstGeom>
            <a:solidFill>
              <a:srgbClr val="FFC000"/>
            </a:solid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3200" dirty="0">
                  <a:solidFill>
                    <a:prstClr val="white"/>
                  </a:solidFill>
                  <a:latin typeface="Roboto Black" panose="02000000000000000000" pitchFamily="2" charset="0"/>
                  <a:ea typeface="Roboto Black" panose="02000000000000000000" pitchFamily="2" charset="0"/>
                </a:rPr>
                <a:t>29%</a:t>
              </a:r>
            </a:p>
          </p:txBody>
        </p:sp>
      </p:grpSp>
      <p:grpSp>
        <p:nvGrpSpPr>
          <p:cNvPr id="13" name="Grupo 12">
            <a:extLst>
              <a:ext uri="{FF2B5EF4-FFF2-40B4-BE49-F238E27FC236}">
                <a16:creationId xmlns:a16="http://schemas.microsoft.com/office/drawing/2014/main" id="{8E5EFEF7-8976-4CE2-850A-3C4188A30F8E}"/>
              </a:ext>
            </a:extLst>
          </p:cNvPr>
          <p:cNvGrpSpPr/>
          <p:nvPr/>
        </p:nvGrpSpPr>
        <p:grpSpPr>
          <a:xfrm>
            <a:off x="7190750" y="4387101"/>
            <a:ext cx="3742294" cy="1283702"/>
            <a:chOff x="181843" y="3044137"/>
            <a:chExt cx="3544056" cy="1395446"/>
          </a:xfrm>
          <a:solidFill>
            <a:schemeClr val="accent3">
              <a:lumMod val="50000"/>
            </a:schemeClr>
          </a:solidFill>
        </p:grpSpPr>
        <p:sp>
          <p:nvSpPr>
            <p:cNvPr id="14" name="Rectángulo 13">
              <a:extLst>
                <a:ext uri="{FF2B5EF4-FFF2-40B4-BE49-F238E27FC236}">
                  <a16:creationId xmlns:a16="http://schemas.microsoft.com/office/drawing/2014/main" id="{1BEEEE02-C190-45F2-8D1B-9202E0242599}"/>
                </a:ext>
              </a:extLst>
            </p:cNvPr>
            <p:cNvSpPr/>
            <p:nvPr/>
          </p:nvSpPr>
          <p:spPr>
            <a:xfrm>
              <a:off x="1183397" y="3145286"/>
              <a:ext cx="2542502" cy="1116508"/>
            </a:xfrm>
            <a:prstGeom prst="rect">
              <a:avLst/>
            </a:prstGeom>
            <a:no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sz="2000" b="1" dirty="0">
                  <a:solidFill>
                    <a:prstClr val="black"/>
                  </a:solidFill>
                  <a:latin typeface="Roboto Light" panose="02000000000000000000" pitchFamily="2" charset="0"/>
                  <a:ea typeface="Roboto Light" panose="02000000000000000000" pitchFamily="2" charset="0"/>
                </a:rPr>
                <a:t>Financiamiento a </a:t>
              </a:r>
              <a:r>
                <a:rPr lang="es-CO" sz="2000" b="1" dirty="0" smtClean="0">
                  <a:solidFill>
                    <a:prstClr val="black"/>
                  </a:solidFill>
                  <a:latin typeface="Roboto Light" panose="02000000000000000000" pitchFamily="2" charset="0"/>
                  <a:ea typeface="Roboto Light" panose="02000000000000000000" pitchFamily="2" charset="0"/>
                </a:rPr>
                <a:t>política</a:t>
              </a:r>
              <a:endParaRPr lang="es-CO" sz="2000" b="1" dirty="0">
                <a:solidFill>
                  <a:prstClr val="black"/>
                </a:solidFill>
                <a:latin typeface="Roboto Light" panose="02000000000000000000" pitchFamily="2" charset="0"/>
                <a:ea typeface="Roboto Light" panose="02000000000000000000" pitchFamily="2" charset="0"/>
              </a:endParaRPr>
            </a:p>
          </p:txBody>
        </p:sp>
        <p:sp>
          <p:nvSpPr>
            <p:cNvPr id="15" name="Lágrima 14">
              <a:extLst>
                <a:ext uri="{FF2B5EF4-FFF2-40B4-BE49-F238E27FC236}">
                  <a16:creationId xmlns:a16="http://schemas.microsoft.com/office/drawing/2014/main" id="{DA5F07AF-90A8-480D-B7FF-84A8E0037C98}"/>
                </a:ext>
              </a:extLst>
            </p:cNvPr>
            <p:cNvSpPr/>
            <p:nvPr/>
          </p:nvSpPr>
          <p:spPr>
            <a:xfrm>
              <a:off x="181843" y="3044137"/>
              <a:ext cx="1288879" cy="1395446"/>
            </a:xfrm>
            <a:prstGeom prst="teardrop">
              <a:avLst/>
            </a:prstGeom>
            <a:solidFill>
              <a:srgbClr val="00B050"/>
            </a:solid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3200" dirty="0">
                  <a:solidFill>
                    <a:prstClr val="white"/>
                  </a:solidFill>
                  <a:latin typeface="Roboto Black" panose="02000000000000000000" pitchFamily="2" charset="0"/>
                  <a:ea typeface="Roboto Black" panose="02000000000000000000" pitchFamily="2" charset="0"/>
                </a:rPr>
                <a:t>50%</a:t>
              </a:r>
            </a:p>
          </p:txBody>
        </p:sp>
      </p:grpSp>
      <p:grpSp>
        <p:nvGrpSpPr>
          <p:cNvPr id="16" name="Grupo 15">
            <a:extLst>
              <a:ext uri="{FF2B5EF4-FFF2-40B4-BE49-F238E27FC236}">
                <a16:creationId xmlns:a16="http://schemas.microsoft.com/office/drawing/2014/main" id="{8E5EFEF7-8976-4CE2-850A-3C4188A30F8E}"/>
              </a:ext>
            </a:extLst>
          </p:cNvPr>
          <p:cNvGrpSpPr/>
          <p:nvPr/>
        </p:nvGrpSpPr>
        <p:grpSpPr>
          <a:xfrm>
            <a:off x="1986304" y="4478360"/>
            <a:ext cx="4043965" cy="1282770"/>
            <a:chOff x="181843" y="3044137"/>
            <a:chExt cx="3732926" cy="1395446"/>
          </a:xfrm>
          <a:solidFill>
            <a:schemeClr val="accent3">
              <a:lumMod val="50000"/>
            </a:schemeClr>
          </a:solidFill>
        </p:grpSpPr>
        <p:sp>
          <p:nvSpPr>
            <p:cNvPr id="17" name="Rectángulo 16">
              <a:extLst>
                <a:ext uri="{FF2B5EF4-FFF2-40B4-BE49-F238E27FC236}">
                  <a16:creationId xmlns:a16="http://schemas.microsoft.com/office/drawing/2014/main" id="{1BEEEE02-C190-45F2-8D1B-9202E0242599}"/>
                </a:ext>
              </a:extLst>
            </p:cNvPr>
            <p:cNvSpPr/>
            <p:nvPr/>
          </p:nvSpPr>
          <p:spPr>
            <a:xfrm>
              <a:off x="1372267" y="3044137"/>
              <a:ext cx="2542502" cy="1116508"/>
            </a:xfrm>
            <a:prstGeom prst="rect">
              <a:avLst/>
            </a:prstGeom>
            <a:no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sz="2000" b="1" dirty="0">
                  <a:solidFill>
                    <a:prstClr val="black"/>
                  </a:solidFill>
                  <a:latin typeface="Roboto Light" panose="02000000000000000000" pitchFamily="2" charset="0"/>
                  <a:ea typeface="Roboto Light" panose="02000000000000000000" pitchFamily="2" charset="0"/>
                </a:rPr>
                <a:t>Cooperación </a:t>
              </a:r>
              <a:r>
                <a:rPr lang="es-CO" sz="2000" b="1" dirty="0" smtClean="0">
                  <a:solidFill>
                    <a:prstClr val="black"/>
                  </a:solidFill>
                  <a:latin typeface="Roboto Light" panose="02000000000000000000" pitchFamily="2" charset="0"/>
                  <a:ea typeface="Roboto Light" panose="02000000000000000000" pitchFamily="2" charset="0"/>
                </a:rPr>
                <a:t>jurídica </a:t>
              </a:r>
              <a:r>
                <a:rPr lang="es-CO" sz="2000" b="1" dirty="0">
                  <a:solidFill>
                    <a:prstClr val="black"/>
                  </a:solidFill>
                  <a:latin typeface="Roboto Light" panose="02000000000000000000" pitchFamily="2" charset="0"/>
                  <a:ea typeface="Roboto Light" panose="02000000000000000000" pitchFamily="2" charset="0"/>
                </a:rPr>
                <a:t>i</a:t>
              </a:r>
              <a:r>
                <a:rPr lang="es-CO" sz="2000" b="1" dirty="0" smtClean="0">
                  <a:solidFill>
                    <a:prstClr val="black"/>
                  </a:solidFill>
                  <a:latin typeface="Roboto Light" panose="02000000000000000000" pitchFamily="2" charset="0"/>
                  <a:ea typeface="Roboto Light" panose="02000000000000000000" pitchFamily="2" charset="0"/>
                </a:rPr>
                <a:t>nternacional</a:t>
              </a:r>
              <a:endParaRPr lang="es-CO" sz="2000" b="1" dirty="0">
                <a:solidFill>
                  <a:prstClr val="black"/>
                </a:solidFill>
                <a:latin typeface="Roboto Light" panose="02000000000000000000" pitchFamily="2" charset="0"/>
                <a:ea typeface="Roboto Light" panose="02000000000000000000" pitchFamily="2" charset="0"/>
              </a:endParaRPr>
            </a:p>
          </p:txBody>
        </p:sp>
        <p:sp>
          <p:nvSpPr>
            <p:cNvPr id="18" name="Lágrima 17">
              <a:extLst>
                <a:ext uri="{FF2B5EF4-FFF2-40B4-BE49-F238E27FC236}">
                  <a16:creationId xmlns:a16="http://schemas.microsoft.com/office/drawing/2014/main" id="{DA5F07AF-90A8-480D-B7FF-84A8E0037C98}"/>
                </a:ext>
              </a:extLst>
            </p:cNvPr>
            <p:cNvSpPr/>
            <p:nvPr/>
          </p:nvSpPr>
          <p:spPr>
            <a:xfrm>
              <a:off x="181843" y="3044137"/>
              <a:ext cx="1288879" cy="1395446"/>
            </a:xfrm>
            <a:prstGeom prst="teardrop">
              <a:avLst/>
            </a:prstGeom>
            <a:solidFill>
              <a:schemeClr val="accent4">
                <a:lumMod val="75000"/>
              </a:schemeClr>
            </a:solid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3200" dirty="0">
                  <a:solidFill>
                    <a:prstClr val="white"/>
                  </a:solidFill>
                  <a:latin typeface="Roboto Black" panose="02000000000000000000" pitchFamily="2" charset="0"/>
                  <a:ea typeface="Roboto Black" panose="02000000000000000000" pitchFamily="2" charset="0"/>
                </a:rPr>
                <a:t>36%</a:t>
              </a:r>
            </a:p>
          </p:txBody>
        </p:sp>
      </p:grpSp>
      <p:grpSp>
        <p:nvGrpSpPr>
          <p:cNvPr id="19" name="Grupo 18">
            <a:extLst>
              <a:ext uri="{FF2B5EF4-FFF2-40B4-BE49-F238E27FC236}">
                <a16:creationId xmlns:a16="http://schemas.microsoft.com/office/drawing/2014/main" id="{8E5EFEF7-8976-4CE2-850A-3C4188A30F8E}"/>
              </a:ext>
            </a:extLst>
          </p:cNvPr>
          <p:cNvGrpSpPr/>
          <p:nvPr/>
        </p:nvGrpSpPr>
        <p:grpSpPr>
          <a:xfrm>
            <a:off x="1986304" y="1305450"/>
            <a:ext cx="4179232" cy="1282770"/>
            <a:chOff x="-131890" y="3044137"/>
            <a:chExt cx="3857789" cy="1395446"/>
          </a:xfrm>
          <a:solidFill>
            <a:schemeClr val="accent3">
              <a:lumMod val="50000"/>
            </a:schemeClr>
          </a:solidFill>
        </p:grpSpPr>
        <p:sp>
          <p:nvSpPr>
            <p:cNvPr id="20" name="Rectángulo 19">
              <a:extLst>
                <a:ext uri="{FF2B5EF4-FFF2-40B4-BE49-F238E27FC236}">
                  <a16:creationId xmlns:a16="http://schemas.microsoft.com/office/drawing/2014/main" id="{1BEEEE02-C190-45F2-8D1B-9202E0242599}"/>
                </a:ext>
              </a:extLst>
            </p:cNvPr>
            <p:cNvSpPr/>
            <p:nvPr/>
          </p:nvSpPr>
          <p:spPr>
            <a:xfrm>
              <a:off x="1183397" y="3145286"/>
              <a:ext cx="2542502" cy="1116508"/>
            </a:xfrm>
            <a:prstGeom prst="rect">
              <a:avLst/>
            </a:prstGeom>
            <a:no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r" defTabSz="609585"/>
              <a:r>
                <a:rPr lang="es-CO" sz="3000" dirty="0">
                  <a:solidFill>
                    <a:prstClr val="black"/>
                  </a:solidFill>
                  <a:latin typeface="Roboto Light" panose="02000000000000000000" pitchFamily="2" charset="0"/>
                  <a:ea typeface="Roboto Light" panose="02000000000000000000" pitchFamily="2" charset="0"/>
                </a:rPr>
                <a:t>Calificación GLOBAL</a:t>
              </a:r>
            </a:p>
          </p:txBody>
        </p:sp>
        <p:sp>
          <p:nvSpPr>
            <p:cNvPr id="21" name="Lágrima 20">
              <a:extLst>
                <a:ext uri="{FF2B5EF4-FFF2-40B4-BE49-F238E27FC236}">
                  <a16:creationId xmlns:a16="http://schemas.microsoft.com/office/drawing/2014/main" id="{DA5F07AF-90A8-480D-B7FF-84A8E0037C98}"/>
                </a:ext>
              </a:extLst>
            </p:cNvPr>
            <p:cNvSpPr/>
            <p:nvPr/>
          </p:nvSpPr>
          <p:spPr>
            <a:xfrm>
              <a:off x="-131890" y="3044137"/>
              <a:ext cx="1602612" cy="1395446"/>
            </a:xfrm>
            <a:prstGeom prst="teardrop">
              <a:avLst/>
            </a:prstGeom>
            <a:solidFill>
              <a:srgbClr val="FF0000"/>
            </a:solidFill>
            <a:ln>
              <a:solidFill>
                <a:schemeClr val="tx2">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609585"/>
              <a:r>
                <a:rPr lang="es-CO" sz="3200" dirty="0">
                  <a:solidFill>
                    <a:prstClr val="white"/>
                  </a:solidFill>
                  <a:latin typeface="Roboto Black" panose="02000000000000000000" pitchFamily="2" charset="0"/>
                  <a:ea typeface="Roboto Black" panose="02000000000000000000" pitchFamily="2" charset="0"/>
                </a:rPr>
                <a:t>29.6%</a:t>
              </a:r>
            </a:p>
          </p:txBody>
        </p:sp>
      </p:grpSp>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423" y="5737112"/>
            <a:ext cx="1983108" cy="1120888"/>
          </a:xfrm>
          <a:prstGeom prst="rect">
            <a:avLst/>
          </a:prstGeom>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9113" y="5890878"/>
            <a:ext cx="1596084" cy="840438"/>
          </a:xfrm>
          <a:prstGeom prst="rect">
            <a:avLst/>
          </a:prstGeom>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1207" y="5890877"/>
            <a:ext cx="990060" cy="813357"/>
          </a:xfrm>
          <a:prstGeom prst="rect">
            <a:avLst/>
          </a:prstGeom>
        </p:spPr>
      </p:pic>
    </p:spTree>
    <p:extLst>
      <p:ext uri="{BB962C8B-B14F-4D97-AF65-F5344CB8AC3E}">
        <p14:creationId xmlns:p14="http://schemas.microsoft.com/office/powerpoint/2010/main" val="359458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81087" y="740999"/>
            <a:ext cx="9556272" cy="584775"/>
          </a:xfrm>
          <a:prstGeom prst="rect">
            <a:avLst/>
          </a:prstGeom>
          <a:noFill/>
        </p:spPr>
        <p:txBody>
          <a:bodyPr wrap="square" rtlCol="0">
            <a:spAutoFit/>
          </a:bodyPr>
          <a:lstStyle/>
          <a:p>
            <a:pPr defTabSz="609585"/>
            <a:r>
              <a:rPr lang="es-MX" sz="32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Fortalecimiento a la gobernabilidad democrática </a:t>
            </a:r>
            <a:endParaRPr lang="es-ES" sz="3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texto 3"/>
          <p:cNvSpPr txBox="1">
            <a:spLocks/>
          </p:cNvSpPr>
          <p:nvPr/>
        </p:nvSpPr>
        <p:spPr>
          <a:xfrm>
            <a:off x="1563228" y="1325774"/>
            <a:ext cx="4603039" cy="420242"/>
          </a:xfrm>
          <a:prstGeom prst="rect">
            <a:avLst/>
          </a:prstGeom>
        </p:spPr>
        <p:txBody>
          <a:bodyPr vert="horz" lIns="91440" tIns="45720" rIns="91440" bIns="45720" rtlCol="0">
            <a:normAutofit fontScale="92500"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Honduras: </a:t>
            </a:r>
            <a:r>
              <a:rPr lang="es-MX" sz="2400" b="1" dirty="0" smtClean="0">
                <a:solidFill>
                  <a:srgbClr val="C00000"/>
                </a:solidFill>
                <a:latin typeface="Roboto Black" panose="02000000000000000000" pitchFamily="2" charset="0"/>
                <a:ea typeface="Roboto Black" panose="02000000000000000000" pitchFamily="2" charset="0"/>
                <a:cs typeface="Calibri" charset="0"/>
              </a:rPr>
              <a:t>0.44/3</a:t>
            </a:r>
            <a:r>
              <a:rPr lang="es-MX" sz="2400" dirty="0" smtClean="0"/>
              <a:t> </a:t>
            </a:r>
            <a:endParaRPr lang="es-HN" sz="2400" dirty="0"/>
          </a:p>
        </p:txBody>
      </p:sp>
      <p:pic>
        <p:nvPicPr>
          <p:cNvPr id="5" name="Marcador de contenido 7"/>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366905" y="1860851"/>
            <a:ext cx="4770795" cy="3666799"/>
          </a:xfrm>
          <a:prstGeom prst="rect">
            <a:avLst/>
          </a:prstGeom>
        </p:spPr>
      </p:pic>
      <p:sp>
        <p:nvSpPr>
          <p:cNvPr id="6" name="Marcador de texto 5"/>
          <p:cNvSpPr txBox="1">
            <a:spLocks/>
          </p:cNvSpPr>
          <p:nvPr/>
        </p:nvSpPr>
        <p:spPr>
          <a:xfrm>
            <a:off x="7491513" y="1344597"/>
            <a:ext cx="4604848" cy="433264"/>
          </a:xfrm>
          <a:prstGeom prst="rect">
            <a:avLst/>
          </a:prstGeom>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Latinoamérica y el Caribe </a:t>
            </a:r>
            <a:endParaRPr lang="es-HN" sz="2400" dirty="0">
              <a:solidFill>
                <a:prstClr val="black"/>
              </a:solidFill>
              <a:latin typeface="Roboto Light" panose="02000000000000000000" pitchFamily="2" charset="0"/>
              <a:ea typeface="Roboto Light" panose="02000000000000000000" pitchFamily="2" charset="0"/>
              <a:cs typeface="Calibri" charset="0"/>
            </a:endParaRPr>
          </a:p>
        </p:txBody>
      </p:sp>
      <p:pic>
        <p:nvPicPr>
          <p:cNvPr id="7" name="Marcador de contenido 8"/>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7146994" y="1860850"/>
            <a:ext cx="4899233" cy="3666799"/>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397" y="5717089"/>
            <a:ext cx="1983108" cy="1120888"/>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0087" y="5870855"/>
            <a:ext cx="1596084" cy="840438"/>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882181" y="5870854"/>
            <a:ext cx="990060" cy="813357"/>
          </a:xfrm>
          <a:prstGeom prst="rect">
            <a:avLst/>
          </a:prstGeom>
        </p:spPr>
      </p:pic>
    </p:spTree>
    <p:extLst>
      <p:ext uri="{BB962C8B-B14F-4D97-AF65-F5344CB8AC3E}">
        <p14:creationId xmlns:p14="http://schemas.microsoft.com/office/powerpoint/2010/main" val="110283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36084" y="708036"/>
            <a:ext cx="9556272" cy="954107"/>
          </a:xfrm>
          <a:prstGeom prst="rect">
            <a:avLst/>
          </a:prstGeom>
          <a:noFill/>
        </p:spPr>
        <p:txBody>
          <a:bodyPr wrap="square" rtlCol="0">
            <a:spAutoFit/>
          </a:bodyPr>
          <a:lstStyle/>
          <a:p>
            <a:pPr defTabSz="609585"/>
            <a:r>
              <a:rPr lang="es-MX" sz="28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Transparencia, acceso a la información pública, protección de denunciantes y DD. HH.</a:t>
            </a:r>
            <a:endParaRPr lang="es-ES"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texto 3"/>
          <p:cNvSpPr txBox="1">
            <a:spLocks/>
          </p:cNvSpPr>
          <p:nvPr/>
        </p:nvSpPr>
        <p:spPr>
          <a:xfrm>
            <a:off x="1289180" y="1584132"/>
            <a:ext cx="4868781" cy="444503"/>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Honduras: </a:t>
            </a:r>
            <a:r>
              <a:rPr lang="es-MX" sz="2400" dirty="0">
                <a:solidFill>
                  <a:srgbClr val="C00000"/>
                </a:solidFill>
                <a:latin typeface="Roboto Black" panose="02000000000000000000" pitchFamily="2" charset="0"/>
                <a:ea typeface="Roboto Black" panose="02000000000000000000" pitchFamily="2" charset="0"/>
                <a:cs typeface="Verdana" panose="020B0604030504040204" pitchFamily="34" charset="0"/>
              </a:rPr>
              <a:t>0.51/3</a:t>
            </a:r>
            <a:r>
              <a:rPr lang="es-MX" sz="2400" dirty="0" smtClean="0"/>
              <a:t> </a:t>
            </a:r>
            <a:endParaRPr lang="es-HN" sz="2400" dirty="0"/>
          </a:p>
        </p:txBody>
      </p:sp>
      <p:sp>
        <p:nvSpPr>
          <p:cNvPr id="5" name="Marcador de texto 5"/>
          <p:cNvSpPr txBox="1">
            <a:spLocks/>
          </p:cNvSpPr>
          <p:nvPr/>
        </p:nvSpPr>
        <p:spPr>
          <a:xfrm>
            <a:off x="6821664" y="1634592"/>
            <a:ext cx="4870692" cy="458277"/>
          </a:xfrm>
          <a:prstGeom prst="rect">
            <a:avLst/>
          </a:prstGeom>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Latinoamérica y el Caribe </a:t>
            </a:r>
            <a:endParaRPr lang="es-HN" sz="2400" dirty="0">
              <a:solidFill>
                <a:prstClr val="black"/>
              </a:solidFill>
              <a:latin typeface="Roboto Light" panose="02000000000000000000" pitchFamily="2" charset="0"/>
              <a:ea typeface="Roboto Light" panose="02000000000000000000" pitchFamily="2" charset="0"/>
              <a:cs typeface="Calibri" charset="0"/>
            </a:endParaRPr>
          </a:p>
        </p:txBody>
      </p:sp>
      <p:pic>
        <p:nvPicPr>
          <p:cNvPr id="6" name="Marcador de contenido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450986" y="2070203"/>
            <a:ext cx="4677305" cy="3631334"/>
          </a:xfrm>
          <a:prstGeom prst="rect">
            <a:avLst/>
          </a:prstGeom>
        </p:spPr>
      </p:pic>
      <p:pic>
        <p:nvPicPr>
          <p:cNvPr id="7" name="Marcador de contenido 7"/>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6821663" y="2093606"/>
            <a:ext cx="4697791" cy="3631333"/>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7935" y="5843996"/>
            <a:ext cx="1983108" cy="1120888"/>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8625" y="5997762"/>
            <a:ext cx="1596084" cy="840438"/>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120719" y="5997761"/>
            <a:ext cx="990060" cy="813357"/>
          </a:xfrm>
          <a:prstGeom prst="rect">
            <a:avLst/>
          </a:prstGeom>
        </p:spPr>
      </p:pic>
    </p:spTree>
    <p:extLst>
      <p:ext uri="{BB962C8B-B14F-4D97-AF65-F5344CB8AC3E}">
        <p14:creationId xmlns:p14="http://schemas.microsoft.com/office/powerpoint/2010/main" val="365054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36084" y="867062"/>
            <a:ext cx="9556272" cy="523220"/>
          </a:xfrm>
          <a:prstGeom prst="rect">
            <a:avLst/>
          </a:prstGeom>
          <a:noFill/>
        </p:spPr>
        <p:txBody>
          <a:bodyPr wrap="square" rtlCol="0">
            <a:spAutoFit/>
          </a:bodyPr>
          <a:lstStyle/>
          <a:p>
            <a:pPr defTabSz="609585"/>
            <a:r>
              <a:rPr lang="es-MX" sz="28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Financiamiento a política</a:t>
            </a:r>
            <a:endParaRPr lang="es-ES"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texto 3"/>
          <p:cNvSpPr txBox="1">
            <a:spLocks/>
          </p:cNvSpPr>
          <p:nvPr/>
        </p:nvSpPr>
        <p:spPr>
          <a:xfrm>
            <a:off x="1126004" y="1300595"/>
            <a:ext cx="4946780" cy="451624"/>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Honduras: </a:t>
            </a:r>
            <a:r>
              <a:rPr lang="es-MX" sz="2400" dirty="0" smtClean="0">
                <a:solidFill>
                  <a:srgbClr val="00B050"/>
                </a:solidFill>
                <a:latin typeface="Roboto Black" panose="02000000000000000000" pitchFamily="2" charset="0"/>
                <a:ea typeface="Roboto Black" panose="02000000000000000000" pitchFamily="2" charset="0"/>
                <a:cs typeface="Verdana" panose="020B0604030504040204" pitchFamily="34" charset="0"/>
              </a:rPr>
              <a:t>1.39/3</a:t>
            </a:r>
            <a:r>
              <a:rPr lang="es-MX" sz="2400" dirty="0" smtClean="0"/>
              <a:t> </a:t>
            </a:r>
            <a:endParaRPr lang="es-HN" sz="2400" dirty="0"/>
          </a:p>
        </p:txBody>
      </p:sp>
      <p:sp>
        <p:nvSpPr>
          <p:cNvPr id="5" name="Marcador de texto 5"/>
          <p:cNvSpPr txBox="1">
            <a:spLocks/>
          </p:cNvSpPr>
          <p:nvPr/>
        </p:nvSpPr>
        <p:spPr>
          <a:xfrm>
            <a:off x="7099019" y="1300595"/>
            <a:ext cx="4948714" cy="465618"/>
          </a:xfrm>
          <a:prstGeom prst="rect">
            <a:avLst/>
          </a:prstGeom>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Latinoamérica y el Caribe </a:t>
            </a:r>
            <a:endParaRPr lang="es-HN" sz="2400" dirty="0">
              <a:solidFill>
                <a:prstClr val="black"/>
              </a:solidFill>
              <a:latin typeface="Roboto Light" panose="02000000000000000000" pitchFamily="2" charset="0"/>
              <a:ea typeface="Roboto Light" panose="02000000000000000000" pitchFamily="2" charset="0"/>
              <a:cs typeface="Calibri" charset="0"/>
            </a:endParaRPr>
          </a:p>
        </p:txBody>
      </p:sp>
      <p:pic>
        <p:nvPicPr>
          <p:cNvPr id="6" name="Marcador de contenido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984755" y="1779519"/>
            <a:ext cx="5206194" cy="3238799"/>
          </a:xfrm>
          <a:prstGeom prst="rect">
            <a:avLst/>
          </a:prstGeom>
        </p:spPr>
      </p:pic>
      <p:pic>
        <p:nvPicPr>
          <p:cNvPr id="7" name="Marcador de contenido 7"/>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6850491" y="1779520"/>
            <a:ext cx="5217105" cy="4084566"/>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909" y="5864086"/>
            <a:ext cx="1983108" cy="1120888"/>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9599" y="6017852"/>
            <a:ext cx="1596084" cy="840438"/>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61693" y="6017851"/>
            <a:ext cx="990060" cy="813357"/>
          </a:xfrm>
          <a:prstGeom prst="rect">
            <a:avLst/>
          </a:prstGeom>
        </p:spPr>
      </p:pic>
    </p:spTree>
    <p:extLst>
      <p:ext uri="{BB962C8B-B14F-4D97-AF65-F5344CB8AC3E}">
        <p14:creationId xmlns:p14="http://schemas.microsoft.com/office/powerpoint/2010/main" val="147326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126145" y="729329"/>
            <a:ext cx="9556272" cy="523220"/>
          </a:xfrm>
          <a:prstGeom prst="rect">
            <a:avLst/>
          </a:prstGeom>
          <a:noFill/>
        </p:spPr>
        <p:txBody>
          <a:bodyPr wrap="square" rtlCol="0">
            <a:spAutoFit/>
          </a:bodyPr>
          <a:lstStyle/>
          <a:p>
            <a:pPr defTabSz="609585"/>
            <a:r>
              <a:rPr lang="es-MX" sz="2800" b="1" dirty="0">
                <a:solidFill>
                  <a:srgbClr val="F1572B"/>
                </a:solidFill>
                <a:latin typeface="Roboto Black" panose="02000000000000000000" pitchFamily="2" charset="0"/>
                <a:ea typeface="Roboto Black" panose="02000000000000000000" pitchFamily="2" charset="0"/>
                <a:cs typeface="Verdana" panose="020B0604030504040204" pitchFamily="34" charset="0"/>
              </a:rPr>
              <a:t>Prevención de corrupción en obra pública</a:t>
            </a:r>
            <a:endParaRPr lang="es-ES"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texto 3"/>
          <p:cNvSpPr txBox="1">
            <a:spLocks/>
          </p:cNvSpPr>
          <p:nvPr/>
        </p:nvSpPr>
        <p:spPr>
          <a:xfrm>
            <a:off x="1655120" y="1201203"/>
            <a:ext cx="4670920" cy="426439"/>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Honduras: </a:t>
            </a:r>
            <a:r>
              <a:rPr lang="es-MX" sz="2400" dirty="0" smtClean="0">
                <a:solidFill>
                  <a:srgbClr val="C00000"/>
                </a:solidFill>
                <a:latin typeface="Roboto Black" panose="02000000000000000000" pitchFamily="2" charset="0"/>
                <a:ea typeface="Roboto Black" panose="02000000000000000000" pitchFamily="2" charset="0"/>
                <a:cs typeface="Verdana" panose="020B0604030504040204" pitchFamily="34" charset="0"/>
              </a:rPr>
              <a:t>0.80/3</a:t>
            </a:r>
            <a:r>
              <a:rPr lang="es-MX" sz="2400" dirty="0" smtClean="0"/>
              <a:t> </a:t>
            </a:r>
            <a:endParaRPr lang="es-HN" sz="2400" dirty="0"/>
          </a:p>
        </p:txBody>
      </p:sp>
      <p:sp>
        <p:nvSpPr>
          <p:cNvPr id="5" name="Marcador de texto 5"/>
          <p:cNvSpPr txBox="1">
            <a:spLocks/>
          </p:cNvSpPr>
          <p:nvPr/>
        </p:nvSpPr>
        <p:spPr>
          <a:xfrm>
            <a:off x="7628135" y="1201204"/>
            <a:ext cx="4672752" cy="439653"/>
          </a:xfrm>
          <a:prstGeom prst="rect">
            <a:avLst/>
          </a:prstGeom>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s-MX" sz="2400" dirty="0" smtClean="0">
                <a:solidFill>
                  <a:prstClr val="black"/>
                </a:solidFill>
                <a:latin typeface="Roboto Light" panose="02000000000000000000" pitchFamily="2" charset="0"/>
                <a:ea typeface="Roboto Light" panose="02000000000000000000" pitchFamily="2" charset="0"/>
                <a:cs typeface="Calibri" charset="0"/>
              </a:rPr>
              <a:t>Latinoamérica y el Caribe </a:t>
            </a:r>
            <a:endParaRPr lang="es-HN" sz="2400" dirty="0">
              <a:solidFill>
                <a:prstClr val="black"/>
              </a:solidFill>
              <a:latin typeface="Roboto Light" panose="02000000000000000000" pitchFamily="2" charset="0"/>
              <a:ea typeface="Roboto Light" panose="02000000000000000000" pitchFamily="2" charset="0"/>
              <a:cs typeface="Calibri" charset="0"/>
            </a:endParaRPr>
          </a:p>
        </p:txBody>
      </p:sp>
      <p:pic>
        <p:nvPicPr>
          <p:cNvPr id="8" name="Marcador de contenido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383031" y="1807128"/>
            <a:ext cx="4949846" cy="3607603"/>
          </a:xfrm>
          <a:prstGeom prst="rect">
            <a:avLst/>
          </a:prstGeom>
        </p:spPr>
      </p:pic>
      <p:pic>
        <p:nvPicPr>
          <p:cNvPr id="9" name="Marcador de contenido 7"/>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7288485" y="1807129"/>
            <a:ext cx="4903515" cy="386811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9092" y="5737112"/>
            <a:ext cx="1983108" cy="1120888"/>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9782" y="5890878"/>
            <a:ext cx="1596084" cy="840438"/>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31876" y="5890877"/>
            <a:ext cx="990060" cy="813357"/>
          </a:xfrm>
          <a:prstGeom prst="rect">
            <a:avLst/>
          </a:prstGeom>
        </p:spPr>
      </p:pic>
    </p:spTree>
    <p:extLst>
      <p:ext uri="{BB962C8B-B14F-4D97-AF65-F5344CB8AC3E}">
        <p14:creationId xmlns:p14="http://schemas.microsoft.com/office/powerpoint/2010/main" val="3742991881"/>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11BED409-B5C2-4A1D-A9F9-D80DFB43DD6D}" vid="{5289E163-0C82-4E87-92ED-39224CDBE1A0}"/>
    </a:ext>
  </a:extLst>
</a:theme>
</file>

<file path=ppt/theme/theme2.xml><?xml version="1.0" encoding="utf-8"?>
<a:theme xmlns:a="http://schemas.openxmlformats.org/drawingml/2006/main" name="Presentación1AS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972</TotalTime>
  <Words>968</Words>
  <Application>Microsoft Office PowerPoint</Application>
  <PresentationFormat>Panorámica</PresentationFormat>
  <Paragraphs>103</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Arial</vt:lpstr>
      <vt:lpstr>Calibri</vt:lpstr>
      <vt:lpstr>Myriad Pro</vt:lpstr>
      <vt:lpstr>Roboto Black</vt:lpstr>
      <vt:lpstr>Roboto Light</vt:lpstr>
      <vt:lpstr>Verdana</vt:lpstr>
      <vt:lpstr>Tema1</vt:lpstr>
      <vt:lpstr>Presentación1ASJ</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Aguilar</dc:creator>
  <cp:lastModifiedBy>Sarahy Valle</cp:lastModifiedBy>
  <cp:revision>47</cp:revision>
  <dcterms:created xsi:type="dcterms:W3CDTF">2021-10-25T18:52:15Z</dcterms:created>
  <dcterms:modified xsi:type="dcterms:W3CDTF">2021-10-27T19:57:40Z</dcterms:modified>
</cp:coreProperties>
</file>